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6" r:id="rId2"/>
    <p:sldId id="311" r:id="rId3"/>
    <p:sldId id="313" r:id="rId4"/>
    <p:sldId id="326" r:id="rId5"/>
    <p:sldId id="324" r:id="rId6"/>
    <p:sldId id="318" r:id="rId7"/>
    <p:sldId id="333" r:id="rId8"/>
    <p:sldId id="325" r:id="rId9"/>
    <p:sldId id="332" r:id="rId10"/>
    <p:sldId id="334" r:id="rId11"/>
    <p:sldId id="327" r:id="rId12"/>
    <p:sldId id="312" r:id="rId13"/>
    <p:sldId id="331" r:id="rId14"/>
    <p:sldId id="330" r:id="rId15"/>
    <p:sldId id="329" r:id="rId16"/>
    <p:sldId id="328" r:id="rId17"/>
    <p:sldId id="315" r:id="rId18"/>
    <p:sldId id="321" r:id="rId19"/>
    <p:sldId id="296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405"/>
    <a:srgbClr val="8659A9"/>
    <a:srgbClr val="C4D5EB"/>
    <a:srgbClr val="C4B6CF"/>
    <a:srgbClr val="BA9ECF"/>
    <a:srgbClr val="5B9AD5"/>
    <a:srgbClr val="767B97"/>
    <a:srgbClr val="C00003"/>
    <a:srgbClr val="C00000"/>
    <a:srgbClr val="6F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2" autoAdjust="0"/>
    <p:restoredTop sz="86259" autoAdjust="0"/>
  </p:normalViewPr>
  <p:slideViewPr>
    <p:cSldViewPr snapToGrid="0">
      <p:cViewPr varScale="1">
        <p:scale>
          <a:sx n="110" d="100"/>
          <a:sy n="110" d="100"/>
        </p:scale>
        <p:origin x="29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8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31665E-8E8E-CD46-BDAB-7B39B3612E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C9AA0-DC88-6D40-8682-160ECDE1C5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12BC-EC0E-6446-A774-DE9589606F6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9A54F-F223-C047-8C29-75C2D0917B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C03E6-2154-F44D-8AD5-7CE26A0B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B4A11-0E5F-3B47-AF47-05405984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B66A8-84A3-4029-AEE0-ABE9D0522317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1FE3D-A77A-45B8-8A34-524A25992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84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91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Ranking Algorithm </a:t>
            </a:r>
          </a:p>
          <a:p>
            <a:pPr lvl="1"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Word2Vec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Maps words to numerical vectors, capturing semantic relationships.</a:t>
            </a:r>
          </a:p>
          <a:p>
            <a:pPr lvl="1"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Cosine Similarity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Measures the similarity between two vectors by calculating the cosine of the angle between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09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7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27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DC4405"/>
                </a:solidFill>
                <a:effectLst/>
              </a:rPr>
              <a:t>Precision</a:t>
            </a:r>
            <a:r>
              <a:rPr lang="en-US" sz="12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1200" b="0" i="0" dirty="0">
                <a:effectLst/>
              </a:rPr>
              <a:t>Measures the accuracy of correctly predicted positive observations out of total predicted positives.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DC4405"/>
                </a:solidFill>
              </a:rPr>
              <a:t>Recall (Sensitivity): </a:t>
            </a:r>
            <a:r>
              <a:rPr lang="en-US" sz="1200" b="0" i="0" dirty="0">
                <a:effectLst/>
              </a:rPr>
              <a:t>Reflects the ability to find all relevant instances in a 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DC4405"/>
                </a:solidFill>
              </a:rPr>
              <a:t>F1 Score: </a:t>
            </a:r>
            <a:r>
              <a:rPr lang="en-US" sz="1200" b="0" i="0" dirty="0">
                <a:effectLst/>
              </a:rPr>
              <a:t>The harmonic mean of precision and recall, providing a balance between the two.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37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38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10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9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9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Rokon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and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Morol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[2021]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This study leveraged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CNNLeCun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et al. [1989] for individual ingredient recognition, creating recommendations based on inputs.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Limitation - only recognized images of single ingredients, not combined pictures.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3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Salvador et al. [2017]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Introduced the Recipe1M dataset, using deep neural networks to link food images with their respective recipes. Their approach involved a dual-encoder model and attention mechanisms for ingredient recognition.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92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7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What is Google Cloud Vision API?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lvl="1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An AI service from Google that provides pre-trained machine learning models to analyze images.</a:t>
            </a:r>
          </a:p>
          <a:p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Key Features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Image Labeling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Recognizes entities within an image across a broad group of categories.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Optical Character Recognition (OCR)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Extracts text from images in over 50 languages.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Object Detection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Detects multiple objects in an image, providing information about the object and where it was found.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Face Detection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Detects multiple faces within an image, along with associated facial attributes.</a:t>
            </a:r>
          </a:p>
          <a:p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Our Application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Image recognition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We utilized Google Cloud Vision API to recognize the ingredients from user's image input.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Integration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Seamlessly integrated with our system to facilitate our image-based recipe search.</a:t>
            </a:r>
          </a:p>
          <a:p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Benefits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Efficient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Reduced development time with its pre-trained models.</a:t>
            </a:r>
          </a:p>
          <a:p>
            <a:pPr lvl="1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Accurate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Delivers high-precision image recognition.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13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62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Tokenization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Breaks down the input text into individual tokens or words.</a:t>
            </a: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Stop-word Removal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Eliminates common words (e.g., "the," "is," "and") that carry little semantic meaning.</a:t>
            </a: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Lemmatization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Reduces words to their base or root form (e.g., "running" to "run") for better semantic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1FE3D-A77A-45B8-8A34-524A25992A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3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7696199" y="0"/>
            <a:ext cx="4572002" cy="6858000"/>
            <a:chOff x="0" y="0"/>
            <a:chExt cx="4572002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953" r="49988"/>
            <a:stretch/>
          </p:blipFill>
          <p:spPr>
            <a:xfrm>
              <a:off x="0" y="6031832"/>
              <a:ext cx="4572001" cy="826168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795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1122363"/>
            <a:ext cx="7716253" cy="2387600"/>
          </a:xfrm>
        </p:spPr>
        <p:txBody>
          <a:bodyPr anchor="b" anchorCtr="0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716253" cy="165576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Oregon State University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760" y="4741558"/>
            <a:ext cx="1165484" cy="12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3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9"/>
          <a:stretch/>
        </p:blipFill>
        <p:spPr>
          <a:xfrm>
            <a:off x="-431" y="10633"/>
            <a:ext cx="12192431" cy="684736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0"/>
            <a:ext cx="12189806" cy="2923082"/>
            <a:chOff x="0" y="0"/>
            <a:chExt cx="9141806" cy="2923082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377"/>
            <a:stretch>
              <a:fillRect/>
            </a:stretch>
          </p:blipFill>
          <p:spPr>
            <a:xfrm>
              <a:off x="0" y="0"/>
              <a:ext cx="9141806" cy="2923082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7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21839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3595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813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20597" y="2016343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0233" y="2491137"/>
            <a:ext cx="3226565" cy="33564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6127" y="2007906"/>
            <a:ext cx="3191743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4642" y="249039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7930" y="2016713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7566" y="2491507"/>
            <a:ext cx="3226565" cy="33564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999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35291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362064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6119076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838"/>
          <a:stretch/>
        </p:blipFill>
        <p:spPr>
          <a:xfrm>
            <a:off x="9145924" y="6134100"/>
            <a:ext cx="3060253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33635" y="2962642"/>
            <a:ext cx="5078455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3" y="3437436"/>
            <a:ext cx="5078864" cy="2484900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6507867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649260" y="2090348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08230" y="2962642"/>
            <a:ext cx="5065461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507867" y="3437436"/>
            <a:ext cx="5078864" cy="2484900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40524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838" b="5"/>
          <a:stretch/>
        </p:blipFill>
        <p:spPr>
          <a:xfrm>
            <a:off x="9135291" y="-21265"/>
            <a:ext cx="3060253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0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1010766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F4F0F-2CBB-394C-8D28-1DF13077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414" y="2813879"/>
            <a:ext cx="7326313" cy="1263176"/>
          </a:xfrm>
        </p:spPr>
        <p:txBody>
          <a:bodyPr/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158041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-319" r="58722" b="5"/>
          <a:stretch/>
        </p:blipFill>
        <p:spPr>
          <a:xfrm>
            <a:off x="9145921" y="-21265"/>
            <a:ext cx="3070889" cy="6879265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" b="-1"/>
          <a:stretch/>
        </p:blipFill>
        <p:spPr>
          <a:xfrm>
            <a:off x="-3" y="-21265"/>
            <a:ext cx="9141806" cy="6864241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9" name="Rectangle 8"/>
          <p:cNvSpPr/>
          <p:nvPr userDrawn="1"/>
        </p:nvSpPr>
        <p:spPr>
          <a:xfrm>
            <a:off x="2094614" y="998891"/>
            <a:ext cx="10097386" cy="4823927"/>
          </a:xfrm>
          <a:prstGeom prst="rect">
            <a:avLst/>
          </a:prstGeom>
          <a:solidFill>
            <a:srgbClr val="DC4405"/>
          </a:solidFill>
          <a:ln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3C989-1309-994B-B24D-52010CD7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549" y="2893321"/>
            <a:ext cx="7326314" cy="1104292"/>
          </a:xfrm>
        </p:spPr>
        <p:txBody>
          <a:bodyPr>
            <a:normAutofit/>
          </a:bodyPr>
          <a:lstStyle>
            <a:lvl1pPr>
              <a:defRPr sz="28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344781" y="1813111"/>
            <a:ext cx="3265715" cy="3265715"/>
          </a:xfrm>
          <a:prstGeom prst="ellipse">
            <a:avLst/>
          </a:prstGeom>
          <a:solidFill>
            <a:srgbClr val="DC4405"/>
          </a:solidFill>
          <a:ln w="85725" cmpd="sng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61237" y="2329567"/>
            <a:ext cx="2231800" cy="223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7783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01478-0708-F548-B1EB-39A1F9685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/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/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405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51388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71F63B3-6FE0-3D4F-9AB1-C16F9215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75092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683522"/>
            <a:ext cx="9112250" cy="1644003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5886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34C4C1-9B17-BE4B-864B-32014387B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0788"/>
            <a:ext cx="9112250" cy="1606738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7209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F70703-6BF1-C845-A5DA-3580FF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910830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61861"/>
            <a:ext cx="9112250" cy="1565664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C4405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763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989875-230F-E04E-A996-BB83824C1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930" y="1912357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58052"/>
            <a:ext cx="9112250" cy="1569473"/>
          </a:xfrm>
        </p:spPr>
        <p:txBody>
          <a:bodyPr anchor="ctr" anchorCtr="1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aseline="0">
                <a:latin typeface="+mn-lt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8805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905068" y="1357959"/>
            <a:ext cx="10407974" cy="32793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 userDrawn="1"/>
        </p:nvSpPr>
        <p:spPr>
          <a:xfrm>
            <a:off x="5715601" y="1088184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824361" y="1088184"/>
            <a:ext cx="5693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“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5FBC4E-4719-5B44-AFFB-ED854845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350" y="1892169"/>
            <a:ext cx="9112250" cy="808430"/>
          </a:xfrm>
        </p:spPr>
        <p:txBody>
          <a:bodyPr>
            <a:normAutofit/>
          </a:bodyPr>
          <a:lstStyle>
            <a:lvl1pPr algn="ctr">
              <a:defRPr sz="2800" b="1" i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30350" y="2724539"/>
            <a:ext cx="9112250" cy="1602986"/>
          </a:xfrm>
        </p:spPr>
        <p:txBody>
          <a:bodyPr anchor="ctr" anchorCtr="1">
            <a:norm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4193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3050617" cy="6858000"/>
          </a:xfrm>
          <a:prstGeom prst="rect">
            <a:avLst/>
          </a:prstGeom>
          <a:solidFill>
            <a:srgbClr val="DC430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109887" y="0"/>
            <a:ext cx="3058740" cy="6858000"/>
          </a:xfrm>
          <a:prstGeom prst="rect">
            <a:avLst/>
          </a:prstGeom>
          <a:solidFill>
            <a:srgbClr val="DC430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51090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68699" y="0"/>
            <a:ext cx="3058740" cy="6858000"/>
          </a:xfrm>
          <a:prstGeom prst="rect">
            <a:avLst/>
          </a:prstGeom>
          <a:solidFill>
            <a:srgbClr val="DC430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64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069991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6"/>
          </p:nvPr>
        </p:nvSpPr>
        <p:spPr>
          <a:xfrm>
            <a:off x="3069628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117495" y="2186503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6117132" y="2661297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9157682" y="2184822"/>
            <a:ext cx="3039824" cy="344488"/>
          </a:xfrm>
        </p:spPr>
        <p:txBody>
          <a:bodyPr anchor="ctr" anchorCtr="1">
            <a:no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57319" y="2659616"/>
            <a:ext cx="3047867" cy="3356400"/>
          </a:xfrm>
        </p:spPr>
        <p:txBody>
          <a:bodyPr anchor="ctr" anchorCtr="1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1480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289950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Gill Sans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5939574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5496212" y="3654738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496212" y="4059937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0197990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991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8349466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5927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0" y="3423684"/>
            <a:ext cx="12192000" cy="12918"/>
          </a:xfrm>
          <a:prstGeom prst="line">
            <a:avLst/>
          </a:prstGeom>
          <a:ln w="50800">
            <a:solidFill>
              <a:srgbClr val="DC44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37796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794433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794434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4089509" y="3278260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3646147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3646147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Oval 16"/>
          <p:cNvSpPr/>
          <p:nvPr userDrawn="1"/>
        </p:nvSpPr>
        <p:spPr>
          <a:xfrm>
            <a:off x="7789640" y="3271801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7346278" y="2861060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346279" y="2030819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10641353" y="3265342"/>
            <a:ext cx="316684" cy="316684"/>
          </a:xfrm>
          <a:prstGeom prst="ellipse">
            <a:avLst/>
          </a:prstGeom>
          <a:solidFill>
            <a:srgbClr val="DC4305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C4405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10197991" y="3662509"/>
            <a:ext cx="1520092" cy="3444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10197991" y="4067708"/>
            <a:ext cx="1520092" cy="751070"/>
          </a:xfrm>
        </p:spPr>
        <p:txBody>
          <a:bodyPr anchor="ctr" anchorCtr="0">
            <a:noAutofit/>
          </a:bodyPr>
          <a:lstStyle>
            <a:lvl1pPr marL="0" indent="0">
              <a:buClr>
                <a:srgbClr val="DC4405"/>
              </a:buClr>
              <a:buFont typeface="Courier New" panose="02070309020205020404" pitchFamily="49" charset="0"/>
              <a:buNone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Clr>
                <a:srgbClr val="DC4405"/>
              </a:buClr>
              <a:buFont typeface="Courier New" panose="02070309020205020404" pitchFamily="49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914400" indent="0">
              <a:buClr>
                <a:srgbClr val="DC4405"/>
              </a:buClr>
              <a:buFont typeface="Courier New" panose="02070309020205020404" pitchFamily="49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3716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43484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081"/>
          <a:stretch>
            <a:fillRect/>
          </a:stretch>
        </p:blipFill>
        <p:spPr>
          <a:xfrm>
            <a:off x="1" y="0"/>
            <a:ext cx="723901" cy="6858000"/>
          </a:xfrm>
          <a:custGeom>
            <a:avLst/>
            <a:gdLst>
              <a:gd name="connsiteX0" fmla="*/ 0 w 723901"/>
              <a:gd name="connsiteY0" fmla="*/ 0 h 6858000"/>
              <a:gd name="connsiteX1" fmla="*/ 723901 w 723901"/>
              <a:gd name="connsiteY1" fmla="*/ 0 h 6858000"/>
              <a:gd name="connsiteX2" fmla="*/ 723901 w 723901"/>
              <a:gd name="connsiteY2" fmla="*/ 6858000 h 6858000"/>
              <a:gd name="connsiteX3" fmla="*/ 0 w 7239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1" h="6858000">
                <a:moveTo>
                  <a:pt x="0" y="0"/>
                </a:moveTo>
                <a:lnTo>
                  <a:pt x="723901" y="0"/>
                </a:lnTo>
                <a:lnTo>
                  <a:pt x="7239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Oval 7"/>
          <p:cNvSpPr>
            <a:spLocks noChangeAspect="1"/>
          </p:cNvSpPr>
          <p:nvPr userDrawn="1"/>
        </p:nvSpPr>
        <p:spPr>
          <a:xfrm>
            <a:off x="479892" y="512636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6688" y="65862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1225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82650" y="1914525"/>
            <a:ext cx="10452100" cy="4549775"/>
          </a:xfrm>
        </p:spPr>
        <p:txBody>
          <a:bodyPr>
            <a:normAutofit/>
          </a:bodyPr>
          <a:lstStyle>
            <a:lvl1pPr marL="514350" indent="-514350">
              <a:buFont typeface="+mj-lt"/>
              <a:buAutoNum type="arabicPeriod"/>
              <a:defRPr sz="2000" baseline="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 sz="1800" baseline="0">
                <a:solidFill>
                  <a:schemeClr val="bg1"/>
                </a:solidFill>
                <a:latin typeface="+mn-lt"/>
              </a:defRPr>
            </a:lvl2pPr>
            <a:lvl3pPr marL="1371600" indent="-457200">
              <a:buFont typeface="+mj-lt"/>
              <a:buAutoNum type="arabicPeriod"/>
              <a:defRPr sz="1600" baseline="0"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 sz="1400" baseline="0"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147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8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30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DC44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4018145" y="1386020"/>
            <a:ext cx="4112166" cy="4112166"/>
          </a:xfrm>
          <a:prstGeom prst="ellipse">
            <a:avLst/>
          </a:prstGeom>
          <a:solidFill>
            <a:schemeClr val="bg1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73420" y="3859025"/>
            <a:ext cx="3638939" cy="494927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617028" y="2165323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Icon image</a:t>
            </a:r>
          </a:p>
        </p:txBody>
      </p:sp>
    </p:spTree>
    <p:extLst>
      <p:ext uri="{BB962C8B-B14F-4D97-AF65-F5344CB8AC3E}">
        <p14:creationId xmlns:p14="http://schemas.microsoft.com/office/powerpoint/2010/main" val="36607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sp>
        <p:nvSpPr>
          <p:cNvPr id="39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9005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" b="1656"/>
          <a:stretch/>
        </p:blipFill>
        <p:spPr>
          <a:xfrm>
            <a:off x="3767548" y="0"/>
            <a:ext cx="8442370" cy="6858000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1483326" y="0"/>
            <a:ext cx="4572002" cy="6858000"/>
            <a:chOff x="0" y="0"/>
            <a:chExt cx="4572002" cy="6858000"/>
          </a:xfrm>
        </p:grpSpPr>
        <p:sp>
          <p:nvSpPr>
            <p:cNvPr id="41" name="Rectangle 40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grpSp>
        <p:nvGrpSpPr>
          <p:cNvPr id="43" name="Group 42"/>
          <p:cNvGrpSpPr/>
          <p:nvPr userDrawn="1"/>
        </p:nvGrpSpPr>
        <p:grpSpPr>
          <a:xfrm>
            <a:off x="0" y="0"/>
            <a:ext cx="4572002" cy="6858000"/>
            <a:chOff x="0" y="0"/>
            <a:chExt cx="4572002" cy="6858000"/>
          </a:xfrm>
        </p:grpSpPr>
        <p:sp>
          <p:nvSpPr>
            <p:cNvPr id="44" name="Rectangle 43"/>
            <p:cNvSpPr/>
            <p:nvPr/>
          </p:nvSpPr>
          <p:spPr>
            <a:xfrm>
              <a:off x="0" y="0"/>
              <a:ext cx="457200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v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88"/>
            <a:stretch>
              <a:fillRect/>
            </a:stretch>
          </p:blipFill>
          <p:spPr>
            <a:xfrm>
              <a:off x="0" y="0"/>
              <a:ext cx="4572001" cy="6858000"/>
            </a:xfrm>
            <a:custGeom>
              <a:avLst/>
              <a:gdLst>
                <a:gd name="connsiteX0" fmla="*/ 0 w 4572001"/>
                <a:gd name="connsiteY0" fmla="*/ 0 h 6858000"/>
                <a:gd name="connsiteX1" fmla="*/ 4572001 w 4572001"/>
                <a:gd name="connsiteY1" fmla="*/ 0 h 6858000"/>
                <a:gd name="connsiteX2" fmla="*/ 4572001 w 4572001"/>
                <a:gd name="connsiteY2" fmla="*/ 6858000 h 6858000"/>
                <a:gd name="connsiteX3" fmla="*/ 0 w 457200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2001" h="6858000">
                  <a:moveTo>
                    <a:pt x="0" y="0"/>
                  </a:moveTo>
                  <a:lnTo>
                    <a:pt x="4572001" y="0"/>
                  </a:lnTo>
                  <a:lnTo>
                    <a:pt x="4572001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  <p:sp>
        <p:nvSpPr>
          <p:cNvPr id="46" name="Rectangle 45"/>
          <p:cNvSpPr/>
          <p:nvPr userDrawn="1"/>
        </p:nvSpPr>
        <p:spPr>
          <a:xfrm>
            <a:off x="1031358" y="723900"/>
            <a:ext cx="5879805" cy="54102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</a:t>
            </a:r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1818168" y="1300438"/>
            <a:ext cx="4391246" cy="1046987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7" name="Oval 46"/>
          <p:cNvSpPr>
            <a:spLocks noChangeAspect="1"/>
          </p:cNvSpPr>
          <p:nvPr userDrawn="1"/>
        </p:nvSpPr>
        <p:spPr>
          <a:xfrm>
            <a:off x="659170" y="1153553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C4405"/>
              </a:solidFill>
            </a:endParaRP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04876" y="1294946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18168" y="2519265"/>
            <a:ext cx="4391246" cy="3442996"/>
          </a:xfrm>
        </p:spPr>
        <p:txBody>
          <a:bodyPr anchor="t" anchorCtr="0"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828800" indent="0">
              <a:buClr>
                <a:srgbClr val="DC4405"/>
              </a:buClr>
              <a:buFont typeface="Courier New" panose="02070309020205020404" pitchFamily="49" charset="0"/>
              <a:buNone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57955" y="-10632"/>
            <a:ext cx="6141447" cy="6876034"/>
          </a:xfrm>
          <a:custGeom>
            <a:avLst/>
            <a:gdLst>
              <a:gd name="connsiteX0" fmla="*/ 0 w 6137275"/>
              <a:gd name="connsiteY0" fmla="*/ 1534319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0 w 6137275"/>
              <a:gd name="connsiteY12" fmla="*/ 1534319 h 6858000"/>
              <a:gd name="connsiteX0" fmla="*/ 489098 w 6137275"/>
              <a:gd name="connsiteY0" fmla="*/ 715612 h 6858000"/>
              <a:gd name="connsiteX1" fmla="*/ 1534319 w 6137275"/>
              <a:gd name="connsiteY1" fmla="*/ 1534319 h 6858000"/>
              <a:gd name="connsiteX2" fmla="*/ 1534319 w 6137275"/>
              <a:gd name="connsiteY2" fmla="*/ 0 h 6858000"/>
              <a:gd name="connsiteX3" fmla="*/ 4602956 w 6137275"/>
              <a:gd name="connsiteY3" fmla="*/ 0 h 6858000"/>
              <a:gd name="connsiteX4" fmla="*/ 4602956 w 6137275"/>
              <a:gd name="connsiteY4" fmla="*/ 1534319 h 6858000"/>
              <a:gd name="connsiteX5" fmla="*/ 6137275 w 6137275"/>
              <a:gd name="connsiteY5" fmla="*/ 1534319 h 6858000"/>
              <a:gd name="connsiteX6" fmla="*/ 6137275 w 6137275"/>
              <a:gd name="connsiteY6" fmla="*/ 5323681 h 6858000"/>
              <a:gd name="connsiteX7" fmla="*/ 4602956 w 6137275"/>
              <a:gd name="connsiteY7" fmla="*/ 5323681 h 6858000"/>
              <a:gd name="connsiteX8" fmla="*/ 4602956 w 6137275"/>
              <a:gd name="connsiteY8" fmla="*/ 6858000 h 6858000"/>
              <a:gd name="connsiteX9" fmla="*/ 1534319 w 6137275"/>
              <a:gd name="connsiteY9" fmla="*/ 6858000 h 6858000"/>
              <a:gd name="connsiteX10" fmla="*/ 1534319 w 6137275"/>
              <a:gd name="connsiteY10" fmla="*/ 5323681 h 6858000"/>
              <a:gd name="connsiteX11" fmla="*/ 0 w 6137275"/>
              <a:gd name="connsiteY11" fmla="*/ 5323681 h 6858000"/>
              <a:gd name="connsiteX12" fmla="*/ 489098 w 6137275"/>
              <a:gd name="connsiteY12" fmla="*/ 715612 h 6858000"/>
              <a:gd name="connsiteX0" fmla="*/ 0 w 5648177"/>
              <a:gd name="connsiteY0" fmla="*/ 715612 h 6858000"/>
              <a:gd name="connsiteX1" fmla="*/ 1045221 w 5648177"/>
              <a:gd name="connsiteY1" fmla="*/ 1534319 h 6858000"/>
              <a:gd name="connsiteX2" fmla="*/ 1045221 w 5648177"/>
              <a:gd name="connsiteY2" fmla="*/ 0 h 6858000"/>
              <a:gd name="connsiteX3" fmla="*/ 4113858 w 5648177"/>
              <a:gd name="connsiteY3" fmla="*/ 0 h 6858000"/>
              <a:gd name="connsiteX4" fmla="*/ 4113858 w 5648177"/>
              <a:gd name="connsiteY4" fmla="*/ 1534319 h 6858000"/>
              <a:gd name="connsiteX5" fmla="*/ 5648177 w 5648177"/>
              <a:gd name="connsiteY5" fmla="*/ 1534319 h 6858000"/>
              <a:gd name="connsiteX6" fmla="*/ 5648177 w 5648177"/>
              <a:gd name="connsiteY6" fmla="*/ 5323681 h 6858000"/>
              <a:gd name="connsiteX7" fmla="*/ 4113858 w 5648177"/>
              <a:gd name="connsiteY7" fmla="*/ 5323681 h 6858000"/>
              <a:gd name="connsiteX8" fmla="*/ 4113858 w 5648177"/>
              <a:gd name="connsiteY8" fmla="*/ 6858000 h 6858000"/>
              <a:gd name="connsiteX9" fmla="*/ 1045221 w 5648177"/>
              <a:gd name="connsiteY9" fmla="*/ 6858000 h 6858000"/>
              <a:gd name="connsiteX10" fmla="*/ 1045221 w 5648177"/>
              <a:gd name="connsiteY10" fmla="*/ 5323681 h 6858000"/>
              <a:gd name="connsiteX11" fmla="*/ 10632 w 5648177"/>
              <a:gd name="connsiteY11" fmla="*/ 6131755 h 6858000"/>
              <a:gd name="connsiteX12" fmla="*/ 0 w 5648177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531089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85868 w 6134045"/>
              <a:gd name="connsiteY0" fmla="*/ 715612 h 6858000"/>
              <a:gd name="connsiteX1" fmla="*/ 1531089 w 6134045"/>
              <a:gd name="connsiteY1" fmla="*/ 1534319 h 6858000"/>
              <a:gd name="connsiteX2" fmla="*/ 1531089 w 6134045"/>
              <a:gd name="connsiteY2" fmla="*/ 0 h 6858000"/>
              <a:gd name="connsiteX3" fmla="*/ 4599726 w 6134045"/>
              <a:gd name="connsiteY3" fmla="*/ 0 h 6858000"/>
              <a:gd name="connsiteX4" fmla="*/ 4599726 w 6134045"/>
              <a:gd name="connsiteY4" fmla="*/ 1534319 h 6858000"/>
              <a:gd name="connsiteX5" fmla="*/ 6134045 w 6134045"/>
              <a:gd name="connsiteY5" fmla="*/ 1534319 h 6858000"/>
              <a:gd name="connsiteX6" fmla="*/ 6134045 w 6134045"/>
              <a:gd name="connsiteY6" fmla="*/ 5323681 h 6858000"/>
              <a:gd name="connsiteX7" fmla="*/ 4599726 w 6134045"/>
              <a:gd name="connsiteY7" fmla="*/ 5323681 h 6858000"/>
              <a:gd name="connsiteX8" fmla="*/ 4599726 w 6134045"/>
              <a:gd name="connsiteY8" fmla="*/ 6858000 h 6858000"/>
              <a:gd name="connsiteX9" fmla="*/ 1 w 6134045"/>
              <a:gd name="connsiteY9" fmla="*/ 6858000 h 6858000"/>
              <a:gd name="connsiteX10" fmla="*/ 0 w 6134045"/>
              <a:gd name="connsiteY10" fmla="*/ 6131755 h 6858000"/>
              <a:gd name="connsiteX11" fmla="*/ 496500 w 6134045"/>
              <a:gd name="connsiteY11" fmla="*/ 6131755 h 6858000"/>
              <a:gd name="connsiteX12" fmla="*/ 485868 w 6134045"/>
              <a:gd name="connsiteY12" fmla="*/ 715612 h 6858000"/>
              <a:gd name="connsiteX0" fmla="*/ 496500 w 6144677"/>
              <a:gd name="connsiteY0" fmla="*/ 715612 h 6858000"/>
              <a:gd name="connsiteX1" fmla="*/ 0 w 6144677"/>
              <a:gd name="connsiteY1" fmla="*/ 715612 h 6858000"/>
              <a:gd name="connsiteX2" fmla="*/ 1541721 w 6144677"/>
              <a:gd name="connsiteY2" fmla="*/ 0 h 6858000"/>
              <a:gd name="connsiteX3" fmla="*/ 4610358 w 6144677"/>
              <a:gd name="connsiteY3" fmla="*/ 0 h 6858000"/>
              <a:gd name="connsiteX4" fmla="*/ 4610358 w 6144677"/>
              <a:gd name="connsiteY4" fmla="*/ 1534319 h 6858000"/>
              <a:gd name="connsiteX5" fmla="*/ 6144677 w 6144677"/>
              <a:gd name="connsiteY5" fmla="*/ 1534319 h 6858000"/>
              <a:gd name="connsiteX6" fmla="*/ 6144677 w 6144677"/>
              <a:gd name="connsiteY6" fmla="*/ 5323681 h 6858000"/>
              <a:gd name="connsiteX7" fmla="*/ 4610358 w 6144677"/>
              <a:gd name="connsiteY7" fmla="*/ 5323681 h 6858000"/>
              <a:gd name="connsiteX8" fmla="*/ 4610358 w 6144677"/>
              <a:gd name="connsiteY8" fmla="*/ 6858000 h 6858000"/>
              <a:gd name="connsiteX9" fmla="*/ 10633 w 6144677"/>
              <a:gd name="connsiteY9" fmla="*/ 6858000 h 6858000"/>
              <a:gd name="connsiteX10" fmla="*/ 10632 w 6144677"/>
              <a:gd name="connsiteY10" fmla="*/ 6131755 h 6858000"/>
              <a:gd name="connsiteX11" fmla="*/ 507132 w 6144677"/>
              <a:gd name="connsiteY11" fmla="*/ 6131755 h 6858000"/>
              <a:gd name="connsiteX12" fmla="*/ 496500 w 6144677"/>
              <a:gd name="connsiteY12" fmla="*/ 715612 h 6858000"/>
              <a:gd name="connsiteX0" fmla="*/ 496500 w 6144677"/>
              <a:gd name="connsiteY0" fmla="*/ 736877 h 6879265"/>
              <a:gd name="connsiteX1" fmla="*/ 0 w 6144677"/>
              <a:gd name="connsiteY1" fmla="*/ 736877 h 6879265"/>
              <a:gd name="connsiteX2" fmla="*/ 10633 w 6144677"/>
              <a:gd name="connsiteY2" fmla="*/ 0 h 6879265"/>
              <a:gd name="connsiteX3" fmla="*/ 4610358 w 6144677"/>
              <a:gd name="connsiteY3" fmla="*/ 21265 h 6879265"/>
              <a:gd name="connsiteX4" fmla="*/ 4610358 w 6144677"/>
              <a:gd name="connsiteY4" fmla="*/ 1555584 h 6879265"/>
              <a:gd name="connsiteX5" fmla="*/ 6144677 w 6144677"/>
              <a:gd name="connsiteY5" fmla="*/ 1555584 h 6879265"/>
              <a:gd name="connsiteX6" fmla="*/ 6144677 w 6144677"/>
              <a:gd name="connsiteY6" fmla="*/ 5344946 h 6879265"/>
              <a:gd name="connsiteX7" fmla="*/ 4610358 w 6144677"/>
              <a:gd name="connsiteY7" fmla="*/ 5344946 h 6879265"/>
              <a:gd name="connsiteX8" fmla="*/ 4610358 w 6144677"/>
              <a:gd name="connsiteY8" fmla="*/ 6879265 h 6879265"/>
              <a:gd name="connsiteX9" fmla="*/ 10633 w 6144677"/>
              <a:gd name="connsiteY9" fmla="*/ 6879265 h 6879265"/>
              <a:gd name="connsiteX10" fmla="*/ 10632 w 6144677"/>
              <a:gd name="connsiteY10" fmla="*/ 6153020 h 6879265"/>
              <a:gd name="connsiteX11" fmla="*/ 507132 w 6144677"/>
              <a:gd name="connsiteY11" fmla="*/ 6153020 h 6879265"/>
              <a:gd name="connsiteX12" fmla="*/ 496500 w 6144677"/>
              <a:gd name="connsiteY12" fmla="*/ 736877 h 6879265"/>
              <a:gd name="connsiteX0" fmla="*/ 496500 w 6144677"/>
              <a:gd name="connsiteY0" fmla="*/ 726244 h 6868632"/>
              <a:gd name="connsiteX1" fmla="*/ 0 w 6144677"/>
              <a:gd name="connsiteY1" fmla="*/ 726244 h 6868632"/>
              <a:gd name="connsiteX2" fmla="*/ 10633 w 6144677"/>
              <a:gd name="connsiteY2" fmla="*/ 0 h 6868632"/>
              <a:gd name="connsiteX3" fmla="*/ 4610358 w 6144677"/>
              <a:gd name="connsiteY3" fmla="*/ 10632 h 6868632"/>
              <a:gd name="connsiteX4" fmla="*/ 4610358 w 6144677"/>
              <a:gd name="connsiteY4" fmla="*/ 1544951 h 6868632"/>
              <a:gd name="connsiteX5" fmla="*/ 6144677 w 6144677"/>
              <a:gd name="connsiteY5" fmla="*/ 1544951 h 6868632"/>
              <a:gd name="connsiteX6" fmla="*/ 6144677 w 6144677"/>
              <a:gd name="connsiteY6" fmla="*/ 5334313 h 6868632"/>
              <a:gd name="connsiteX7" fmla="*/ 4610358 w 6144677"/>
              <a:gd name="connsiteY7" fmla="*/ 5334313 h 6868632"/>
              <a:gd name="connsiteX8" fmla="*/ 4610358 w 6144677"/>
              <a:gd name="connsiteY8" fmla="*/ 6868632 h 6868632"/>
              <a:gd name="connsiteX9" fmla="*/ 10633 w 6144677"/>
              <a:gd name="connsiteY9" fmla="*/ 6868632 h 6868632"/>
              <a:gd name="connsiteX10" fmla="*/ 10632 w 6144677"/>
              <a:gd name="connsiteY10" fmla="*/ 6142387 h 6868632"/>
              <a:gd name="connsiteX11" fmla="*/ 507132 w 6144677"/>
              <a:gd name="connsiteY11" fmla="*/ 6142387 h 6868632"/>
              <a:gd name="connsiteX12" fmla="*/ 496500 w 6144677"/>
              <a:gd name="connsiteY12" fmla="*/ 726244 h 6868632"/>
              <a:gd name="connsiteX0" fmla="*/ 485868 w 6134045"/>
              <a:gd name="connsiteY0" fmla="*/ 726244 h 6868632"/>
              <a:gd name="connsiteX1" fmla="*/ 10634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34045"/>
              <a:gd name="connsiteY0" fmla="*/ 726244 h 6868632"/>
              <a:gd name="connsiteX1" fmla="*/ 2 w 6134045"/>
              <a:gd name="connsiteY1" fmla="*/ 726244 h 6868632"/>
              <a:gd name="connsiteX2" fmla="*/ 1 w 6134045"/>
              <a:gd name="connsiteY2" fmla="*/ 0 h 6868632"/>
              <a:gd name="connsiteX3" fmla="*/ 4599726 w 6134045"/>
              <a:gd name="connsiteY3" fmla="*/ 10632 h 6868632"/>
              <a:gd name="connsiteX4" fmla="*/ 4599726 w 6134045"/>
              <a:gd name="connsiteY4" fmla="*/ 1544951 h 6868632"/>
              <a:gd name="connsiteX5" fmla="*/ 6134045 w 6134045"/>
              <a:gd name="connsiteY5" fmla="*/ 1544951 h 6868632"/>
              <a:gd name="connsiteX6" fmla="*/ 6134045 w 6134045"/>
              <a:gd name="connsiteY6" fmla="*/ 5334313 h 6868632"/>
              <a:gd name="connsiteX7" fmla="*/ 4599726 w 6134045"/>
              <a:gd name="connsiteY7" fmla="*/ 5334313 h 6868632"/>
              <a:gd name="connsiteX8" fmla="*/ 4599726 w 6134045"/>
              <a:gd name="connsiteY8" fmla="*/ 6868632 h 6868632"/>
              <a:gd name="connsiteX9" fmla="*/ 1 w 6134045"/>
              <a:gd name="connsiteY9" fmla="*/ 6868632 h 6868632"/>
              <a:gd name="connsiteX10" fmla="*/ 0 w 6134045"/>
              <a:gd name="connsiteY10" fmla="*/ 6142387 h 6868632"/>
              <a:gd name="connsiteX11" fmla="*/ 496500 w 6134045"/>
              <a:gd name="connsiteY11" fmla="*/ 6142387 h 6868632"/>
              <a:gd name="connsiteX12" fmla="*/ 485868 w 6134045"/>
              <a:gd name="connsiteY12" fmla="*/ 726244 h 6868632"/>
              <a:gd name="connsiteX0" fmla="*/ 485868 w 6141447"/>
              <a:gd name="connsiteY0" fmla="*/ 726244 h 6868632"/>
              <a:gd name="connsiteX1" fmla="*/ 2 w 6141447"/>
              <a:gd name="connsiteY1" fmla="*/ 726244 h 6868632"/>
              <a:gd name="connsiteX2" fmla="*/ 1 w 6141447"/>
              <a:gd name="connsiteY2" fmla="*/ 0 h 6868632"/>
              <a:gd name="connsiteX3" fmla="*/ 4599726 w 6141447"/>
              <a:gd name="connsiteY3" fmla="*/ 10632 h 6868632"/>
              <a:gd name="connsiteX4" fmla="*/ 6141447 w 6141447"/>
              <a:gd name="connsiteY4" fmla="*/ 24495 h 6868632"/>
              <a:gd name="connsiteX5" fmla="*/ 6134045 w 6141447"/>
              <a:gd name="connsiteY5" fmla="*/ 1544951 h 6868632"/>
              <a:gd name="connsiteX6" fmla="*/ 6134045 w 6141447"/>
              <a:gd name="connsiteY6" fmla="*/ 5334313 h 6868632"/>
              <a:gd name="connsiteX7" fmla="*/ 4599726 w 6141447"/>
              <a:gd name="connsiteY7" fmla="*/ 5334313 h 6868632"/>
              <a:gd name="connsiteX8" fmla="*/ 4599726 w 6141447"/>
              <a:gd name="connsiteY8" fmla="*/ 6868632 h 6868632"/>
              <a:gd name="connsiteX9" fmla="*/ 1 w 6141447"/>
              <a:gd name="connsiteY9" fmla="*/ 6868632 h 6868632"/>
              <a:gd name="connsiteX10" fmla="*/ 0 w 6141447"/>
              <a:gd name="connsiteY10" fmla="*/ 6142387 h 6868632"/>
              <a:gd name="connsiteX11" fmla="*/ 496500 w 6141447"/>
              <a:gd name="connsiteY11" fmla="*/ 6142387 h 6868632"/>
              <a:gd name="connsiteX12" fmla="*/ 485868 w 6141447"/>
              <a:gd name="connsiteY12" fmla="*/ 726244 h 6868632"/>
              <a:gd name="connsiteX0" fmla="*/ 485868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485868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496500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26244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26244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26244 h 6876034"/>
              <a:gd name="connsiteX0" fmla="*/ 858007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58007 w 6141447"/>
              <a:gd name="connsiteY12" fmla="*/ 734953 h 6876034"/>
              <a:gd name="connsiteX0" fmla="*/ 849299 w 6141447"/>
              <a:gd name="connsiteY0" fmla="*/ 734953 h 6876034"/>
              <a:gd name="connsiteX1" fmla="*/ 2 w 6141447"/>
              <a:gd name="connsiteY1" fmla="*/ 734953 h 6876034"/>
              <a:gd name="connsiteX2" fmla="*/ 1 w 6141447"/>
              <a:gd name="connsiteY2" fmla="*/ 0 h 6876034"/>
              <a:gd name="connsiteX3" fmla="*/ 4599726 w 6141447"/>
              <a:gd name="connsiteY3" fmla="*/ 10632 h 6876034"/>
              <a:gd name="connsiteX4" fmla="*/ 6141447 w 6141447"/>
              <a:gd name="connsiteY4" fmla="*/ 24495 h 6876034"/>
              <a:gd name="connsiteX5" fmla="*/ 6134045 w 6141447"/>
              <a:gd name="connsiteY5" fmla="*/ 1544951 h 6876034"/>
              <a:gd name="connsiteX6" fmla="*/ 6134045 w 6141447"/>
              <a:gd name="connsiteY6" fmla="*/ 5334313 h 6876034"/>
              <a:gd name="connsiteX7" fmla="*/ 6141447 w 6141447"/>
              <a:gd name="connsiteY7" fmla="*/ 6876034 h 6876034"/>
              <a:gd name="connsiteX8" fmla="*/ 4599726 w 6141447"/>
              <a:gd name="connsiteY8" fmla="*/ 6868632 h 6876034"/>
              <a:gd name="connsiteX9" fmla="*/ 1 w 6141447"/>
              <a:gd name="connsiteY9" fmla="*/ 6868632 h 6876034"/>
              <a:gd name="connsiteX10" fmla="*/ 0 w 6141447"/>
              <a:gd name="connsiteY10" fmla="*/ 6142387 h 6876034"/>
              <a:gd name="connsiteX11" fmla="*/ 847374 w 6141447"/>
              <a:gd name="connsiteY11" fmla="*/ 6142387 h 6876034"/>
              <a:gd name="connsiteX12" fmla="*/ 849299 w 6141447"/>
              <a:gd name="connsiteY12" fmla="*/ 734953 h 68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447" h="6876034">
                <a:moveTo>
                  <a:pt x="849299" y="734953"/>
                </a:moveTo>
                <a:lnTo>
                  <a:pt x="2" y="734953"/>
                </a:lnTo>
                <a:cubicBezTo>
                  <a:pt x="2" y="492872"/>
                  <a:pt x="1" y="242081"/>
                  <a:pt x="1" y="0"/>
                </a:cubicBezTo>
                <a:lnTo>
                  <a:pt x="4599726" y="10632"/>
                </a:lnTo>
                <a:lnTo>
                  <a:pt x="6141447" y="24495"/>
                </a:lnTo>
                <a:cubicBezTo>
                  <a:pt x="6138980" y="531314"/>
                  <a:pt x="6136512" y="1038132"/>
                  <a:pt x="6134045" y="1544951"/>
                </a:cubicBezTo>
                <a:lnTo>
                  <a:pt x="6134045" y="5334313"/>
                </a:lnTo>
                <a:cubicBezTo>
                  <a:pt x="6136512" y="5848220"/>
                  <a:pt x="6138980" y="6362127"/>
                  <a:pt x="6141447" y="6876034"/>
                </a:cubicBezTo>
                <a:lnTo>
                  <a:pt x="4599726" y="6868632"/>
                </a:lnTo>
                <a:lnTo>
                  <a:pt x="1" y="6868632"/>
                </a:lnTo>
                <a:cubicBezTo>
                  <a:pt x="1" y="6626550"/>
                  <a:pt x="0" y="6384469"/>
                  <a:pt x="0" y="6142387"/>
                </a:cubicBezTo>
                <a:lnTo>
                  <a:pt x="847374" y="6142387"/>
                </a:lnTo>
                <a:cubicBezTo>
                  <a:pt x="850918" y="4337006"/>
                  <a:pt x="845755" y="2540334"/>
                  <a:pt x="849299" y="734953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49"/>
          <a:stretch/>
        </p:blipFill>
        <p:spPr>
          <a:xfrm>
            <a:off x="-431" y="95692"/>
            <a:ext cx="12192431" cy="6762307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2194" y="-53163"/>
            <a:ext cx="12189806" cy="2976245"/>
            <a:chOff x="0" y="-53163"/>
            <a:chExt cx="9141806" cy="297624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1806" cy="2923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75" b="57376"/>
            <a:stretch/>
          </p:blipFill>
          <p:spPr>
            <a:xfrm>
              <a:off x="0" y="-53163"/>
              <a:ext cx="9141806" cy="2976245"/>
            </a:xfrm>
            <a:custGeom>
              <a:avLst/>
              <a:gdLst>
                <a:gd name="connsiteX0" fmla="*/ 0 w 9141806"/>
                <a:gd name="connsiteY0" fmla="*/ 0 h 2923082"/>
                <a:gd name="connsiteX1" fmla="*/ 9141806 w 9141806"/>
                <a:gd name="connsiteY1" fmla="*/ 0 h 2923082"/>
                <a:gd name="connsiteX2" fmla="*/ 9141806 w 9141806"/>
                <a:gd name="connsiteY2" fmla="*/ 2923082 h 2923082"/>
                <a:gd name="connsiteX3" fmla="*/ 0 w 9141806"/>
                <a:gd name="connsiteY3" fmla="*/ 2923082 h 292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1806" h="2923082">
                  <a:moveTo>
                    <a:pt x="0" y="0"/>
                  </a:moveTo>
                  <a:lnTo>
                    <a:pt x="9141806" y="0"/>
                  </a:lnTo>
                  <a:lnTo>
                    <a:pt x="9141806" y="2923082"/>
                  </a:lnTo>
                  <a:lnTo>
                    <a:pt x="0" y="2923082"/>
                  </a:lnTo>
                  <a:close/>
                </a:path>
              </a:pathLst>
            </a:custGeom>
          </p:spPr>
        </p:pic>
      </p:grpSp>
      <p:sp>
        <p:nvSpPr>
          <p:cNvPr id="9" name="Rectangle 8"/>
          <p:cNvSpPr/>
          <p:nvPr userDrawn="1"/>
        </p:nvSpPr>
        <p:spPr>
          <a:xfrm>
            <a:off x="723900" y="723900"/>
            <a:ext cx="10262216" cy="3013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43738" y="958878"/>
            <a:ext cx="8855470" cy="569193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Oval 9"/>
          <p:cNvSpPr>
            <a:spLocks noChangeAspect="1"/>
          </p:cNvSpPr>
          <p:nvPr userDrawn="1"/>
        </p:nvSpPr>
        <p:spPr>
          <a:xfrm>
            <a:off x="10592662" y="958878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0734055" y="1100271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43025" y="1604963"/>
            <a:ext cx="8856663" cy="1957387"/>
          </a:xfrm>
        </p:spPr>
        <p:txBody>
          <a:bodyPr>
            <a:norm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2000" baseline="0">
                <a:latin typeface="+mn-lt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 baseline="0">
                <a:latin typeface="+mn-lt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latin typeface="+mn-lt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latin typeface="+mn-lt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Picture Placeholde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16" y="2904955"/>
            <a:ext cx="12192431" cy="3970678"/>
          </a:xfrm>
          <a:custGeom>
            <a:avLst/>
            <a:gdLst>
              <a:gd name="connsiteX0" fmla="*/ 0 w 12192000"/>
              <a:gd name="connsiteY0" fmla="*/ 983853 h 3935412"/>
              <a:gd name="connsiteX1" fmla="*/ 983853 w 12192000"/>
              <a:gd name="connsiteY1" fmla="*/ 983853 h 3935412"/>
              <a:gd name="connsiteX2" fmla="*/ 983853 w 12192000"/>
              <a:gd name="connsiteY2" fmla="*/ 0 h 3935412"/>
              <a:gd name="connsiteX3" fmla="*/ 11208147 w 12192000"/>
              <a:gd name="connsiteY3" fmla="*/ 0 h 3935412"/>
              <a:gd name="connsiteX4" fmla="*/ 11208147 w 12192000"/>
              <a:gd name="connsiteY4" fmla="*/ 983853 h 3935412"/>
              <a:gd name="connsiteX5" fmla="*/ 12192000 w 12192000"/>
              <a:gd name="connsiteY5" fmla="*/ 983853 h 3935412"/>
              <a:gd name="connsiteX6" fmla="*/ 12192000 w 12192000"/>
              <a:gd name="connsiteY6" fmla="*/ 2951559 h 3935412"/>
              <a:gd name="connsiteX7" fmla="*/ 11208147 w 12192000"/>
              <a:gd name="connsiteY7" fmla="*/ 2951559 h 3935412"/>
              <a:gd name="connsiteX8" fmla="*/ 11208147 w 12192000"/>
              <a:gd name="connsiteY8" fmla="*/ 3935412 h 3935412"/>
              <a:gd name="connsiteX9" fmla="*/ 983853 w 12192000"/>
              <a:gd name="connsiteY9" fmla="*/ 3935412 h 3935412"/>
              <a:gd name="connsiteX10" fmla="*/ 983853 w 12192000"/>
              <a:gd name="connsiteY10" fmla="*/ 2951559 h 3935412"/>
              <a:gd name="connsiteX11" fmla="*/ 0 w 12192000"/>
              <a:gd name="connsiteY11" fmla="*/ 2951559 h 3935412"/>
              <a:gd name="connsiteX12" fmla="*/ 0 w 12192000"/>
              <a:gd name="connsiteY12" fmla="*/ 983853 h 3935412"/>
              <a:gd name="connsiteX0" fmla="*/ 10633 w 12192000"/>
              <a:gd name="connsiteY0" fmla="*/ 0 h 3940387"/>
              <a:gd name="connsiteX1" fmla="*/ 983853 w 12192000"/>
              <a:gd name="connsiteY1" fmla="*/ 988828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983853 w 12192000"/>
              <a:gd name="connsiteY2" fmla="*/ 4975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7407 w 12192000"/>
              <a:gd name="connsiteY1" fmla="*/ 0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0632 h 3951019"/>
              <a:gd name="connsiteX1" fmla="*/ 728672 w 12192000"/>
              <a:gd name="connsiteY1" fmla="*/ 0 h 3951019"/>
              <a:gd name="connsiteX2" fmla="*/ 718039 w 12192000"/>
              <a:gd name="connsiteY2" fmla="*/ 834314 h 3951019"/>
              <a:gd name="connsiteX3" fmla="*/ 11208147 w 12192000"/>
              <a:gd name="connsiteY3" fmla="*/ 15607 h 3951019"/>
              <a:gd name="connsiteX4" fmla="*/ 11208147 w 12192000"/>
              <a:gd name="connsiteY4" fmla="*/ 999460 h 3951019"/>
              <a:gd name="connsiteX5" fmla="*/ 12192000 w 12192000"/>
              <a:gd name="connsiteY5" fmla="*/ 999460 h 3951019"/>
              <a:gd name="connsiteX6" fmla="*/ 12192000 w 12192000"/>
              <a:gd name="connsiteY6" fmla="*/ 2967166 h 3951019"/>
              <a:gd name="connsiteX7" fmla="*/ 11208147 w 12192000"/>
              <a:gd name="connsiteY7" fmla="*/ 2967166 h 3951019"/>
              <a:gd name="connsiteX8" fmla="*/ 11208147 w 12192000"/>
              <a:gd name="connsiteY8" fmla="*/ 3951019 h 3951019"/>
              <a:gd name="connsiteX9" fmla="*/ 983853 w 12192000"/>
              <a:gd name="connsiteY9" fmla="*/ 3951019 h 3951019"/>
              <a:gd name="connsiteX10" fmla="*/ 983853 w 12192000"/>
              <a:gd name="connsiteY10" fmla="*/ 2967166 h 3951019"/>
              <a:gd name="connsiteX11" fmla="*/ 0 w 12192000"/>
              <a:gd name="connsiteY11" fmla="*/ 2967166 h 3951019"/>
              <a:gd name="connsiteX12" fmla="*/ 10633 w 12192000"/>
              <a:gd name="connsiteY12" fmla="*/ 10632 h 3951019"/>
              <a:gd name="connsiteX0" fmla="*/ 10633 w 12192000"/>
              <a:gd name="connsiteY0" fmla="*/ 0 h 3940387"/>
              <a:gd name="connsiteX1" fmla="*/ 718039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00622 w 12192000"/>
              <a:gd name="connsiteY1" fmla="*/ 10633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1208147 w 12192000"/>
              <a:gd name="connsiteY3" fmla="*/ 4975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0 h 3940387"/>
              <a:gd name="connsiteX1" fmla="*/ 718039 w 12192000"/>
              <a:gd name="connsiteY1" fmla="*/ 1925 h 3940387"/>
              <a:gd name="connsiteX2" fmla="*/ 718039 w 12192000"/>
              <a:gd name="connsiteY2" fmla="*/ 823682 h 3940387"/>
              <a:gd name="connsiteX3" fmla="*/ 10999141 w 12192000"/>
              <a:gd name="connsiteY3" fmla="*/ 806163 h 3940387"/>
              <a:gd name="connsiteX4" fmla="*/ 11208147 w 12192000"/>
              <a:gd name="connsiteY4" fmla="*/ 988828 h 3940387"/>
              <a:gd name="connsiteX5" fmla="*/ 12192000 w 12192000"/>
              <a:gd name="connsiteY5" fmla="*/ 988828 h 3940387"/>
              <a:gd name="connsiteX6" fmla="*/ 12192000 w 12192000"/>
              <a:gd name="connsiteY6" fmla="*/ 2956534 h 3940387"/>
              <a:gd name="connsiteX7" fmla="*/ 11208147 w 12192000"/>
              <a:gd name="connsiteY7" fmla="*/ 2956534 h 3940387"/>
              <a:gd name="connsiteX8" fmla="*/ 11208147 w 12192000"/>
              <a:gd name="connsiteY8" fmla="*/ 3940387 h 3940387"/>
              <a:gd name="connsiteX9" fmla="*/ 983853 w 12192000"/>
              <a:gd name="connsiteY9" fmla="*/ 3940387 h 3940387"/>
              <a:gd name="connsiteX10" fmla="*/ 983853 w 12192000"/>
              <a:gd name="connsiteY10" fmla="*/ 2956534 h 3940387"/>
              <a:gd name="connsiteX11" fmla="*/ 0 w 12192000"/>
              <a:gd name="connsiteY11" fmla="*/ 2956534 h 3940387"/>
              <a:gd name="connsiteX12" fmla="*/ 10633 w 12192000"/>
              <a:gd name="connsiteY12" fmla="*/ 0 h 3940387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9141 w 12192000"/>
              <a:gd name="connsiteY3" fmla="*/ 818821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001486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000"/>
              <a:gd name="connsiteY0" fmla="*/ 12658 h 3953045"/>
              <a:gd name="connsiteX1" fmla="*/ 718039 w 12192000"/>
              <a:gd name="connsiteY1" fmla="*/ 14583 h 3953045"/>
              <a:gd name="connsiteX2" fmla="*/ 718039 w 12192000"/>
              <a:gd name="connsiteY2" fmla="*/ 836340 h 3953045"/>
              <a:gd name="connsiteX3" fmla="*/ 10990432 w 12192000"/>
              <a:gd name="connsiteY3" fmla="*/ 827529 h 3953045"/>
              <a:gd name="connsiteX4" fmla="*/ 10999141 w 12192000"/>
              <a:gd name="connsiteY4" fmla="*/ 0 h 3953045"/>
              <a:gd name="connsiteX5" fmla="*/ 12192000 w 12192000"/>
              <a:gd name="connsiteY5" fmla="*/ 17418 h 3953045"/>
              <a:gd name="connsiteX6" fmla="*/ 12192000 w 12192000"/>
              <a:gd name="connsiteY6" fmla="*/ 2969192 h 3953045"/>
              <a:gd name="connsiteX7" fmla="*/ 11208147 w 12192000"/>
              <a:gd name="connsiteY7" fmla="*/ 2969192 h 3953045"/>
              <a:gd name="connsiteX8" fmla="*/ 11208147 w 12192000"/>
              <a:gd name="connsiteY8" fmla="*/ 3953045 h 3953045"/>
              <a:gd name="connsiteX9" fmla="*/ 983853 w 12192000"/>
              <a:gd name="connsiteY9" fmla="*/ 3953045 h 3953045"/>
              <a:gd name="connsiteX10" fmla="*/ 983853 w 12192000"/>
              <a:gd name="connsiteY10" fmla="*/ 2969192 h 3953045"/>
              <a:gd name="connsiteX11" fmla="*/ 0 w 12192000"/>
              <a:gd name="connsiteY11" fmla="*/ 2969192 h 3953045"/>
              <a:gd name="connsiteX12" fmla="*/ 10633 w 12192000"/>
              <a:gd name="connsiteY12" fmla="*/ 12658 h 3953045"/>
              <a:gd name="connsiteX0" fmla="*/ 10633 w 12192216"/>
              <a:gd name="connsiteY0" fmla="*/ 12658 h 3961969"/>
              <a:gd name="connsiteX1" fmla="*/ 718039 w 12192216"/>
              <a:gd name="connsiteY1" fmla="*/ 14583 h 3961969"/>
              <a:gd name="connsiteX2" fmla="*/ 718039 w 12192216"/>
              <a:gd name="connsiteY2" fmla="*/ 836340 h 3961969"/>
              <a:gd name="connsiteX3" fmla="*/ 10990432 w 12192216"/>
              <a:gd name="connsiteY3" fmla="*/ 827529 h 3961969"/>
              <a:gd name="connsiteX4" fmla="*/ 10999141 w 12192216"/>
              <a:gd name="connsiteY4" fmla="*/ 0 h 3961969"/>
              <a:gd name="connsiteX5" fmla="*/ 12192000 w 12192216"/>
              <a:gd name="connsiteY5" fmla="*/ 17418 h 3961969"/>
              <a:gd name="connsiteX6" fmla="*/ 12192000 w 12192216"/>
              <a:gd name="connsiteY6" fmla="*/ 2969192 h 3961969"/>
              <a:gd name="connsiteX7" fmla="*/ 12192216 w 12192216"/>
              <a:gd name="connsiteY7" fmla="*/ 3961969 h 3961969"/>
              <a:gd name="connsiteX8" fmla="*/ 11208147 w 12192216"/>
              <a:gd name="connsiteY8" fmla="*/ 3953045 h 3961969"/>
              <a:gd name="connsiteX9" fmla="*/ 983853 w 12192216"/>
              <a:gd name="connsiteY9" fmla="*/ 3953045 h 3961969"/>
              <a:gd name="connsiteX10" fmla="*/ 983853 w 12192216"/>
              <a:gd name="connsiteY10" fmla="*/ 2969192 h 3961969"/>
              <a:gd name="connsiteX11" fmla="*/ 0 w 12192216"/>
              <a:gd name="connsiteY11" fmla="*/ 2969192 h 3961969"/>
              <a:gd name="connsiteX12" fmla="*/ 10633 w 12192216"/>
              <a:gd name="connsiteY12" fmla="*/ 12658 h 3961969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99356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  <a:gd name="connsiteX0" fmla="*/ 10848 w 12192431"/>
              <a:gd name="connsiteY0" fmla="*/ 12658 h 3970678"/>
              <a:gd name="connsiteX1" fmla="*/ 718254 w 12192431"/>
              <a:gd name="connsiteY1" fmla="*/ 14583 h 3970678"/>
              <a:gd name="connsiteX2" fmla="*/ 718254 w 12192431"/>
              <a:gd name="connsiteY2" fmla="*/ 836340 h 3970678"/>
              <a:gd name="connsiteX3" fmla="*/ 10990647 w 12192431"/>
              <a:gd name="connsiteY3" fmla="*/ 827529 h 3970678"/>
              <a:gd name="connsiteX4" fmla="*/ 10981939 w 12192431"/>
              <a:gd name="connsiteY4" fmla="*/ 0 h 3970678"/>
              <a:gd name="connsiteX5" fmla="*/ 12192215 w 12192431"/>
              <a:gd name="connsiteY5" fmla="*/ 17418 h 3970678"/>
              <a:gd name="connsiteX6" fmla="*/ 12192215 w 12192431"/>
              <a:gd name="connsiteY6" fmla="*/ 2969192 h 3970678"/>
              <a:gd name="connsiteX7" fmla="*/ 12192431 w 12192431"/>
              <a:gd name="connsiteY7" fmla="*/ 3961969 h 3970678"/>
              <a:gd name="connsiteX8" fmla="*/ 11208362 w 12192431"/>
              <a:gd name="connsiteY8" fmla="*/ 3953045 h 3970678"/>
              <a:gd name="connsiteX9" fmla="*/ 984068 w 12192431"/>
              <a:gd name="connsiteY9" fmla="*/ 3953045 h 3970678"/>
              <a:gd name="connsiteX10" fmla="*/ 0 w 12192431"/>
              <a:gd name="connsiteY10" fmla="*/ 3970678 h 3970678"/>
              <a:gd name="connsiteX11" fmla="*/ 215 w 12192431"/>
              <a:gd name="connsiteY11" fmla="*/ 2969192 h 3970678"/>
              <a:gd name="connsiteX12" fmla="*/ 10848 w 12192431"/>
              <a:gd name="connsiteY12" fmla="*/ 12658 h 397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431" h="3970678">
                <a:moveTo>
                  <a:pt x="10848" y="12658"/>
                </a:moveTo>
                <a:lnTo>
                  <a:pt x="718254" y="14583"/>
                </a:lnTo>
                <a:lnTo>
                  <a:pt x="718254" y="836340"/>
                </a:lnTo>
                <a:lnTo>
                  <a:pt x="10990647" y="827529"/>
                </a:lnTo>
                <a:cubicBezTo>
                  <a:pt x="10987744" y="551686"/>
                  <a:pt x="10984842" y="275843"/>
                  <a:pt x="10981939" y="0"/>
                </a:cubicBezTo>
                <a:lnTo>
                  <a:pt x="12192215" y="17418"/>
                </a:lnTo>
                <a:lnTo>
                  <a:pt x="12192215" y="2969192"/>
                </a:lnTo>
                <a:lnTo>
                  <a:pt x="12192431" y="3961969"/>
                </a:lnTo>
                <a:lnTo>
                  <a:pt x="11208362" y="3953045"/>
                </a:lnTo>
                <a:lnTo>
                  <a:pt x="984068" y="3953045"/>
                </a:lnTo>
                <a:lnTo>
                  <a:pt x="0" y="3970678"/>
                </a:lnTo>
                <a:cubicBezTo>
                  <a:pt x="72" y="3636849"/>
                  <a:pt x="143" y="3303021"/>
                  <a:pt x="215" y="2969192"/>
                </a:cubicBezTo>
                <a:cubicBezTo>
                  <a:pt x="3759" y="1983681"/>
                  <a:pt x="7304" y="998169"/>
                  <a:pt x="10848" y="12658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6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20797-FCF4-492A-A828-CBC0DD9B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0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9" r:id="rId5"/>
    <p:sldLayoutId id="2147483654" r:id="rId6"/>
    <p:sldLayoutId id="2147483657" r:id="rId7"/>
    <p:sldLayoutId id="2147483680" r:id="rId8"/>
    <p:sldLayoutId id="2147483656" r:id="rId9"/>
    <p:sldLayoutId id="2147483681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kaggle/recipe-ingredients-dataset" TargetMode="Externa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Image-Based Recipe Suggestion Engine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602038"/>
            <a:ext cx="7944255" cy="1655762"/>
          </a:xfrm>
        </p:spPr>
        <p:txBody>
          <a:bodyPr/>
          <a:lstStyle/>
          <a:p>
            <a:r>
              <a:rPr lang="en-US" sz="2400" i="1" dirty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t>Amandeep Singh Chabada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A3ADE-81CA-0DD8-06A2-302FA6E82778}"/>
              </a:ext>
            </a:extLst>
          </p:cNvPr>
          <p:cNvSpPr/>
          <p:nvPr/>
        </p:nvSpPr>
        <p:spPr>
          <a:xfrm>
            <a:off x="10313043" y="4572000"/>
            <a:ext cx="1377387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Overview – Ranking Algorithm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/>
        </p:blipFill>
        <p:spPr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368308-F8DB-C71B-209C-F8F30FE8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1" i="0" dirty="0">
                <a:solidFill>
                  <a:srgbClr val="DC4405"/>
                </a:solidFill>
                <a:effectLst/>
              </a:rPr>
              <a:t>Word2Vec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Input: Word "fox"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Output: Numerical vector representation of "fox" (e.g., [0.2, -0.5, 0.8, ...])</a:t>
            </a:r>
          </a:p>
          <a:p>
            <a:pPr>
              <a:lnSpc>
                <a:spcPct val="150000"/>
              </a:lnSpc>
            </a:pPr>
            <a:r>
              <a:rPr lang="en-US" sz="2600" b="1" i="0" dirty="0">
                <a:solidFill>
                  <a:srgbClr val="DC4405"/>
                </a:solidFill>
                <a:effectLst/>
              </a:rPr>
              <a:t>Cosine Similarity</a:t>
            </a:r>
            <a:r>
              <a:rPr lang="en-US" sz="2600" b="0" i="0" dirty="0">
                <a:effectLst/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Input: Numerical vectors representing "cat" and "dog".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Output: Cosine similarity score between the vectors, indicating their similarity (e.g., 0.92).</a:t>
            </a:r>
          </a:p>
          <a:p>
            <a:pPr lvl="1">
              <a:lnSpc>
                <a:spcPct val="150000"/>
              </a:lnSpc>
            </a:pPr>
            <a:endParaRPr lang="en-US" sz="2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622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Database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" r="2875" b="29109"/>
          <a:stretch/>
        </p:blipFill>
        <p:spPr>
          <a:xfrm>
            <a:off x="526253" y="658625"/>
            <a:ext cx="678079" cy="494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E1AE-EBF5-5141-5481-B25DA956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Source: </a:t>
            </a:r>
            <a:r>
              <a:rPr lang="en-US" sz="2400" dirty="0">
                <a:hlinkClick r:id="rId5"/>
              </a:rPr>
              <a:t>Kaggle</a:t>
            </a:r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Recipes: </a:t>
            </a:r>
            <a:r>
              <a:rPr lang="en-US" sz="2400" dirty="0"/>
              <a:t>13501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Sample Data:</a:t>
            </a:r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10B616-E918-F685-2203-E912820E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182835"/>
              </p:ext>
            </p:extLst>
          </p:nvPr>
        </p:nvGraphicFramePr>
        <p:xfrm>
          <a:off x="1601268" y="3732464"/>
          <a:ext cx="9116496" cy="19955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6982">
                  <a:extLst>
                    <a:ext uri="{9D8B030D-6E8A-4147-A177-3AD203B41FA5}">
                      <a16:colId xmlns:a16="http://schemas.microsoft.com/office/drawing/2014/main" val="1327881874"/>
                    </a:ext>
                  </a:extLst>
                </a:gridCol>
                <a:gridCol w="4566014">
                  <a:extLst>
                    <a:ext uri="{9D8B030D-6E8A-4147-A177-3AD203B41FA5}">
                      <a16:colId xmlns:a16="http://schemas.microsoft.com/office/drawing/2014/main" val="556875026"/>
                    </a:ext>
                  </a:extLst>
                </a:gridCol>
                <a:gridCol w="2026750">
                  <a:extLst>
                    <a:ext uri="{9D8B030D-6E8A-4147-A177-3AD203B41FA5}">
                      <a16:colId xmlns:a16="http://schemas.microsoft.com/office/drawing/2014/main" val="2032641319"/>
                    </a:ext>
                  </a:extLst>
                </a:gridCol>
                <a:gridCol w="2026750">
                  <a:extLst>
                    <a:ext uri="{9D8B030D-6E8A-4147-A177-3AD203B41FA5}">
                      <a16:colId xmlns:a16="http://schemas.microsoft.com/office/drawing/2014/main" val="3133079970"/>
                    </a:ext>
                  </a:extLst>
                </a:gridCol>
              </a:tblGrid>
              <a:tr h="581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Title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Ingredients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Instructions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37192214"/>
                  </a:ext>
                </a:extLst>
              </a:tr>
              <a:tr h="581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Persimmon Cranberry Sauce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[1/2 cup cranberries,2 cup  water,…]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Step1…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Step2 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55482001"/>
                  </a:ext>
                </a:extLst>
              </a:tr>
              <a:tr h="5815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Mexican Chopped Salad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[1 cup lettuce, 1 1/2 cup black beans, ..]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Step1…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Step2 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77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20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Experiments– </a:t>
            </a:r>
            <a:r>
              <a:rPr lang="en-US" b="0" dirty="0"/>
              <a:t>Input Images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42D1C2-80FD-A4EE-AE25-E449CE352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3350772"/>
            <a:ext cx="2098420" cy="1398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27250A-4297-7073-7B36-E64D24D1E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435199"/>
            <a:ext cx="2099733" cy="13989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8EDCA0-5076-A893-0AE6-F5089105F64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5284710"/>
            <a:ext cx="2098420" cy="1117501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367B7B6F-1131-64DB-F85C-7A100D7D9544}"/>
              </a:ext>
            </a:extLst>
          </p:cNvPr>
          <p:cNvSpPr/>
          <p:nvPr/>
        </p:nvSpPr>
        <p:spPr>
          <a:xfrm>
            <a:off x="4086578" y="1952978"/>
            <a:ext cx="993422" cy="2483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4EA56DA-E70C-0712-B549-799D9C719970}"/>
              </a:ext>
            </a:extLst>
          </p:cNvPr>
          <p:cNvSpPr/>
          <p:nvPr/>
        </p:nvSpPr>
        <p:spPr>
          <a:xfrm>
            <a:off x="4086578" y="3801890"/>
            <a:ext cx="993422" cy="2483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FBDA82D-8288-797D-C116-6520FCB14190}"/>
              </a:ext>
            </a:extLst>
          </p:cNvPr>
          <p:cNvSpPr/>
          <p:nvPr/>
        </p:nvSpPr>
        <p:spPr>
          <a:xfrm>
            <a:off x="4086578" y="5719282"/>
            <a:ext cx="993422" cy="2483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C381A-CA3E-B850-B066-69286D9B6296}"/>
              </a:ext>
            </a:extLst>
          </p:cNvPr>
          <p:cNvSpPr txBox="1"/>
          <p:nvPr/>
        </p:nvSpPr>
        <p:spPr>
          <a:xfrm>
            <a:off x="5463822" y="1832001"/>
            <a:ext cx="405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[Carrots, Bell pepper, Garlic, Broccoli, …]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EEDF30-3A89-5441-AB0E-1FC39A5D6AAC}"/>
              </a:ext>
            </a:extLst>
          </p:cNvPr>
          <p:cNvSpPr txBox="1"/>
          <p:nvPr/>
        </p:nvSpPr>
        <p:spPr>
          <a:xfrm>
            <a:off x="5508978" y="3680913"/>
            <a:ext cx="370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[Chicken, Carrots, Butter , Celery, …]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A27906-CE7E-7F71-FBC6-DEADEBD1DF8D}"/>
              </a:ext>
            </a:extLst>
          </p:cNvPr>
          <p:cNvSpPr txBox="1"/>
          <p:nvPr/>
        </p:nvSpPr>
        <p:spPr>
          <a:xfrm>
            <a:off x="5634862" y="5529825"/>
            <a:ext cx="362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[Banana, Orange,  Apple , Grapes, …]</a:t>
            </a:r>
          </a:p>
        </p:txBody>
      </p:sp>
      <p:pic>
        <p:nvPicPr>
          <p:cNvPr id="34" name="Picture Placeholder 4">
            <a:extLst>
              <a:ext uri="{FF2B5EF4-FFF2-40B4-BE49-F238E27FC236}">
                <a16:creationId xmlns:a16="http://schemas.microsoft.com/office/drawing/2014/main" id="{22553FE9-8CC1-ACA8-216A-5FF772A146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57" b="15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3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  <a:endParaRPr lang="en-US" b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0096CB-F163-C459-06A0-270645C9D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DC4405"/>
                </a:solidFill>
                <a:effectLst/>
              </a:rPr>
              <a:t>Precision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effectLst/>
              </a:rPr>
              <a:t>High precision = Less false positives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effectLst/>
              </a:rPr>
              <a:t>Precision = True Positives / (True Positives + False Positives)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DC4405"/>
                </a:solidFill>
              </a:rPr>
              <a:t>Recall (Sensitivity):</a:t>
            </a:r>
            <a:endParaRPr lang="en-US" sz="2400" b="0" i="0" dirty="0">
              <a:effectLst/>
            </a:endParaRPr>
          </a:p>
          <a:p>
            <a:pPr lvl="2">
              <a:lnSpc>
                <a:spcPct val="150000"/>
              </a:lnSpc>
            </a:pPr>
            <a:r>
              <a:rPr lang="en-US" sz="2000" b="0" i="0" dirty="0">
                <a:effectLst/>
              </a:rPr>
              <a:t>High recall = Less false negatives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effectLst/>
              </a:rPr>
              <a:t>Recall = True Positives / (True Positives + False Negatives)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DC4405"/>
                </a:solidFill>
              </a:rPr>
              <a:t>F1 Score: 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effectLst/>
              </a:rPr>
              <a:t>High F1 Score = Balanced precision and recall</a:t>
            </a:r>
          </a:p>
          <a:p>
            <a:pPr lvl="2">
              <a:lnSpc>
                <a:spcPct val="150000"/>
              </a:lnSpc>
            </a:pPr>
            <a:r>
              <a:rPr lang="en-US" sz="2000" b="0" i="0" dirty="0">
                <a:effectLst/>
              </a:rPr>
              <a:t>F1 Score = 2*(Precision * Recall) / (Precision + Recall)</a:t>
            </a:r>
          </a:p>
          <a:p>
            <a:pPr marL="0" indent="0" algn="ctr">
              <a:buNone/>
            </a:pPr>
            <a:endParaRPr lang="en-US" b="1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EC9449F-D645-7EA9-ED5C-B7D5512930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7" b="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3016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Experiments– </a:t>
            </a:r>
            <a:r>
              <a:rPr lang="en-US" b="0" dirty="0"/>
              <a:t>Outputs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27250A-4297-7073-7B36-E64D24D1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80" y="2029095"/>
            <a:ext cx="2744916" cy="1828800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367B7B6F-1131-64DB-F85C-7A100D7D9544}"/>
              </a:ext>
            </a:extLst>
          </p:cNvPr>
          <p:cNvSpPr/>
          <p:nvPr/>
        </p:nvSpPr>
        <p:spPr>
          <a:xfrm>
            <a:off x="4179761" y="2819318"/>
            <a:ext cx="993422" cy="2483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F37BEE-0E6F-1953-4C7C-1B9B9C4B0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324" y="1546495"/>
            <a:ext cx="6375400" cy="27940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6C2B849-65E1-7A52-6CB1-C09568720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89442"/>
              </p:ext>
            </p:extLst>
          </p:nvPr>
        </p:nvGraphicFramePr>
        <p:xfrm>
          <a:off x="3268132" y="5308734"/>
          <a:ext cx="56557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245">
                  <a:extLst>
                    <a:ext uri="{9D8B030D-6E8A-4147-A177-3AD203B41FA5}">
                      <a16:colId xmlns:a16="http://schemas.microsoft.com/office/drawing/2014/main" val="3613474562"/>
                    </a:ext>
                  </a:extLst>
                </a:gridCol>
                <a:gridCol w="1885245">
                  <a:extLst>
                    <a:ext uri="{9D8B030D-6E8A-4147-A177-3AD203B41FA5}">
                      <a16:colId xmlns:a16="http://schemas.microsoft.com/office/drawing/2014/main" val="1421515879"/>
                    </a:ext>
                  </a:extLst>
                </a:gridCol>
                <a:gridCol w="1885245">
                  <a:extLst>
                    <a:ext uri="{9D8B030D-6E8A-4147-A177-3AD203B41FA5}">
                      <a16:colId xmlns:a16="http://schemas.microsoft.com/office/drawing/2014/main" val="266501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59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70018"/>
                  </a:ext>
                </a:extLst>
              </a:tr>
            </a:tbl>
          </a:graphicData>
        </a:graphic>
      </p:graphicFrame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0F1AA5E-69FC-74C4-B403-9C9B9D8205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57" b="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200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Experiments– </a:t>
            </a:r>
            <a:r>
              <a:rPr lang="en-US" b="0" dirty="0"/>
              <a:t>Outputs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42D1C2-80FD-A4EE-AE25-E449CE352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71" y="1905356"/>
            <a:ext cx="2743201" cy="1828800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04EA56DA-E70C-0712-B549-799D9C719970}"/>
              </a:ext>
            </a:extLst>
          </p:cNvPr>
          <p:cNvSpPr/>
          <p:nvPr/>
        </p:nvSpPr>
        <p:spPr>
          <a:xfrm>
            <a:off x="4086578" y="2695579"/>
            <a:ext cx="993422" cy="2483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12C91-91CE-4769-4F19-D271D96D7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211" y="1543406"/>
            <a:ext cx="6375400" cy="25527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5E41D90-00EF-7566-018C-C3A1EE7AE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341177"/>
              </p:ext>
            </p:extLst>
          </p:nvPr>
        </p:nvGraphicFramePr>
        <p:xfrm>
          <a:off x="3268132" y="5308734"/>
          <a:ext cx="56557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245">
                  <a:extLst>
                    <a:ext uri="{9D8B030D-6E8A-4147-A177-3AD203B41FA5}">
                      <a16:colId xmlns:a16="http://schemas.microsoft.com/office/drawing/2014/main" val="3613474562"/>
                    </a:ext>
                  </a:extLst>
                </a:gridCol>
                <a:gridCol w="1885245">
                  <a:extLst>
                    <a:ext uri="{9D8B030D-6E8A-4147-A177-3AD203B41FA5}">
                      <a16:colId xmlns:a16="http://schemas.microsoft.com/office/drawing/2014/main" val="1421515879"/>
                    </a:ext>
                  </a:extLst>
                </a:gridCol>
                <a:gridCol w="1885245">
                  <a:extLst>
                    <a:ext uri="{9D8B030D-6E8A-4147-A177-3AD203B41FA5}">
                      <a16:colId xmlns:a16="http://schemas.microsoft.com/office/drawing/2014/main" val="266501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59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70018"/>
                  </a:ext>
                </a:extLst>
              </a:tr>
            </a:tbl>
          </a:graphicData>
        </a:graphic>
      </p:graphicFrame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B74A334-E857-E168-7B1D-D8FE90BD61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57" b="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29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Experiments– </a:t>
            </a:r>
            <a:r>
              <a:rPr lang="en-US" b="0" dirty="0"/>
              <a:t>Outputs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8EDCA0-5076-A893-0AE6-F5089105F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9" y="1689775"/>
            <a:ext cx="3434082" cy="1828800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4FBDA82D-8288-797D-C116-6520FCB14190}"/>
              </a:ext>
            </a:extLst>
          </p:cNvPr>
          <p:cNvSpPr/>
          <p:nvPr/>
        </p:nvSpPr>
        <p:spPr>
          <a:xfrm>
            <a:off x="4064001" y="2479998"/>
            <a:ext cx="993422" cy="2483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A34FD-CEC0-5D9E-82F5-10C8CF2D4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589" y="1207175"/>
            <a:ext cx="6375400" cy="27940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624D033-E37B-EF5F-4DAD-C7C50CFFC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17986"/>
              </p:ext>
            </p:extLst>
          </p:nvPr>
        </p:nvGraphicFramePr>
        <p:xfrm>
          <a:off x="3268132" y="5308734"/>
          <a:ext cx="56557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245">
                  <a:extLst>
                    <a:ext uri="{9D8B030D-6E8A-4147-A177-3AD203B41FA5}">
                      <a16:colId xmlns:a16="http://schemas.microsoft.com/office/drawing/2014/main" val="3613474562"/>
                    </a:ext>
                  </a:extLst>
                </a:gridCol>
                <a:gridCol w="1885245">
                  <a:extLst>
                    <a:ext uri="{9D8B030D-6E8A-4147-A177-3AD203B41FA5}">
                      <a16:colId xmlns:a16="http://schemas.microsoft.com/office/drawing/2014/main" val="1421515879"/>
                    </a:ext>
                  </a:extLst>
                </a:gridCol>
                <a:gridCol w="1885245">
                  <a:extLst>
                    <a:ext uri="{9D8B030D-6E8A-4147-A177-3AD203B41FA5}">
                      <a16:colId xmlns:a16="http://schemas.microsoft.com/office/drawing/2014/main" val="26650126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659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470018"/>
                  </a:ext>
                </a:extLst>
              </a:tr>
            </a:tbl>
          </a:graphicData>
        </a:graphic>
      </p:graphicFrame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9CBB902-4885-3D44-2AA9-BB73725A3C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57" b="1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475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Conclusion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E51E5F-AC6C-1525-9816-155237EF4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239" r="9509" b="19619"/>
          <a:stretch/>
        </p:blipFill>
        <p:spPr>
          <a:xfrm>
            <a:off x="648512" y="650633"/>
            <a:ext cx="514627" cy="5029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7AFB20-7FEF-FDFF-3D82-B52896F3F4F2}"/>
              </a:ext>
            </a:extLst>
          </p:cNvPr>
          <p:cNvSpPr txBox="1"/>
          <p:nvPr/>
        </p:nvSpPr>
        <p:spPr>
          <a:xfrm>
            <a:off x="735980" y="1582341"/>
            <a:ext cx="10617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74008-9837-A68D-EE7C-90E0BB6C2A60}"/>
              </a:ext>
            </a:extLst>
          </p:cNvPr>
          <p:cNvSpPr txBox="1">
            <a:spLocks/>
          </p:cNvSpPr>
          <p:nvPr/>
        </p:nvSpPr>
        <p:spPr>
          <a:xfrm>
            <a:off x="1474236" y="1380931"/>
            <a:ext cx="9879564" cy="518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0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800" b="0" i="0" u="none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kern="1200" baseline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0" dirty="0">
                <a:solidFill>
                  <a:srgbClr val="DC4405"/>
                </a:solidFill>
                <a:effectLst/>
              </a:rPr>
              <a:t>Our Vision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Making the recipe discovery process as intuitive as taking a snap, eliminating the need for text-based searches.</a:t>
            </a:r>
          </a:p>
          <a:p>
            <a:endParaRPr lang="en-US" sz="2400" b="0" i="0" dirty="0">
              <a:effectLst/>
            </a:endParaRPr>
          </a:p>
          <a:p>
            <a:r>
              <a:rPr lang="en-US" sz="2400" b="1" i="0" dirty="0">
                <a:solidFill>
                  <a:srgbClr val="DC4405"/>
                </a:solidFill>
                <a:effectLst/>
              </a:rPr>
              <a:t>Challenges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We tackled data collection, image recognition, NLP models, and user interface design to bring our vision to life.</a:t>
            </a:r>
          </a:p>
          <a:p>
            <a:endParaRPr lang="en-US" sz="2400" b="0" i="0" dirty="0">
              <a:effectLst/>
            </a:endParaRPr>
          </a:p>
          <a:p>
            <a:r>
              <a:rPr lang="en-US" sz="2400" b="1" i="0" dirty="0">
                <a:solidFill>
                  <a:srgbClr val="DC4405"/>
                </a:solidFill>
                <a:effectLst/>
              </a:rPr>
              <a:t>Solution Architecture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Utilized tokenization, stop-word removal, and a ranking algorithm leveraging Word2Vec and Cosine Similarity.</a:t>
            </a:r>
          </a:p>
          <a:p>
            <a:endParaRPr lang="en-US" sz="2400" b="0" i="0" dirty="0">
              <a:effectLst/>
            </a:endParaRPr>
          </a:p>
          <a:p>
            <a:r>
              <a:rPr lang="en-US" sz="2400" b="1" i="0" dirty="0">
                <a:solidFill>
                  <a:srgbClr val="DC4405"/>
                </a:solidFill>
                <a:effectLst/>
              </a:rPr>
              <a:t>Evaluation Metrics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We used Precision, Recall, and F1 Score to evaluate our model's performance.</a:t>
            </a:r>
          </a:p>
          <a:p>
            <a:pPr lvl="1"/>
            <a:r>
              <a:rPr lang="en-US" sz="2400" b="0" i="0" dirty="0">
                <a:effectLst/>
              </a:rPr>
              <a:t>Achieved balanced results leaning towards precision.</a:t>
            </a:r>
          </a:p>
        </p:txBody>
      </p:sp>
    </p:spTree>
    <p:extLst>
      <p:ext uri="{BB962C8B-B14F-4D97-AF65-F5344CB8AC3E}">
        <p14:creationId xmlns:p14="http://schemas.microsoft.com/office/powerpoint/2010/main" val="129229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E51E5F-AC6C-1525-9816-155237EF4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239" r="9509" b="19619"/>
          <a:stretch/>
        </p:blipFill>
        <p:spPr>
          <a:xfrm>
            <a:off x="648512" y="650633"/>
            <a:ext cx="514627" cy="5029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7AFB20-7FEF-FDFF-3D82-B52896F3F4F2}"/>
              </a:ext>
            </a:extLst>
          </p:cNvPr>
          <p:cNvSpPr txBox="1"/>
          <p:nvPr/>
        </p:nvSpPr>
        <p:spPr>
          <a:xfrm>
            <a:off x="735980" y="1582341"/>
            <a:ext cx="10617819" cy="4625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400" b="1" i="0" baseline="0">
                <a:solidFill>
                  <a:srgbClr val="DC4405"/>
                </a:solidFill>
                <a:effectLst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2400" b="0" i="0" u="none" baseline="0">
                <a:effectLst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600" baseline="0"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400" baseline="0"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DC4405"/>
              </a:buClr>
              <a:buFont typeface="Courier New" panose="02070309020205020404" pitchFamily="49" charset="0"/>
              <a:buChar char="o"/>
              <a:defRPr sz="1100"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60000"/>
              </a:lnSpc>
            </a:pPr>
            <a:r>
              <a:rPr lang="en-US" dirty="0"/>
              <a:t>Data Expansion: </a:t>
            </a:r>
            <a:r>
              <a:rPr lang="en-US" b="0" dirty="0">
                <a:solidFill>
                  <a:schemeClr val="tx1"/>
                </a:solidFill>
              </a:rPr>
              <a:t>Continue growing our recipe database to encompass more diverse cuisines and dietary preferences.</a:t>
            </a:r>
          </a:p>
          <a:p>
            <a:pPr>
              <a:lnSpc>
                <a:spcPct val="160000"/>
              </a:lnSpc>
            </a:pPr>
            <a:r>
              <a:rPr lang="en-US" dirty="0"/>
              <a:t>Algorithm Improvement: </a:t>
            </a:r>
            <a:r>
              <a:rPr lang="en-US" b="0" dirty="0">
                <a:solidFill>
                  <a:schemeClr val="tx1"/>
                </a:solidFill>
              </a:rPr>
              <a:t>Refine our image recognition and information retrieval models to boost accuracy and efficiency.</a:t>
            </a:r>
          </a:p>
          <a:p>
            <a:pPr>
              <a:lnSpc>
                <a:spcPct val="160000"/>
              </a:lnSpc>
            </a:pPr>
            <a:r>
              <a:rPr lang="en-US" dirty="0"/>
              <a:t>Develop an intuitive User Interface : </a:t>
            </a:r>
            <a:r>
              <a:rPr lang="en-US" b="0" dirty="0">
                <a:solidFill>
                  <a:schemeClr val="tx1"/>
                </a:solidFill>
              </a:rPr>
              <a:t>Create a webapp UI to make it more engaging and easier to use.</a:t>
            </a:r>
          </a:p>
        </p:txBody>
      </p:sp>
    </p:spTree>
    <p:extLst>
      <p:ext uri="{BB962C8B-B14F-4D97-AF65-F5344CB8AC3E}">
        <p14:creationId xmlns:p14="http://schemas.microsoft.com/office/powerpoint/2010/main" val="26856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5F6DCD-EC34-EA86-5E22-7E681506643D}"/>
              </a:ext>
            </a:extLst>
          </p:cNvPr>
          <p:cNvSpPr/>
          <p:nvPr/>
        </p:nvSpPr>
        <p:spPr>
          <a:xfrm>
            <a:off x="10313043" y="4572000"/>
            <a:ext cx="1377387" cy="1388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7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/>
        </p:blipFill>
        <p:spPr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E1AE-EBF5-5141-5481-B25DA956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Internet Revolution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 </a:t>
            </a:r>
            <a:r>
              <a:rPr lang="en-US" sz="2400" b="0" i="0" dirty="0">
                <a:effectLst/>
              </a:rPr>
              <a:t>Wealth of recipes everywhere</a:t>
            </a:r>
          </a:p>
          <a:p>
            <a:pPr algn="just"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A Question Unanswered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 “</a:t>
            </a:r>
            <a:r>
              <a:rPr lang="en-US" sz="2400" b="0" i="0" dirty="0">
                <a:effectLst/>
              </a:rPr>
              <a:t>What can I make with these ingredients?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Existing Solutions: </a:t>
            </a:r>
            <a:r>
              <a:rPr lang="en-US" sz="2400" b="0" i="0" dirty="0">
                <a:effectLst/>
              </a:rPr>
              <a:t>Current tools lack intuitiveness </a:t>
            </a:r>
            <a:endParaRPr lang="en-US" sz="2400" b="1" i="0" dirty="0">
              <a:solidFill>
                <a:srgbClr val="DC4405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DC4405"/>
                </a:solidFill>
              </a:rPr>
              <a:t>O</a:t>
            </a:r>
            <a:r>
              <a:rPr lang="en-US" sz="2400" b="1" i="0" dirty="0">
                <a:solidFill>
                  <a:srgbClr val="DC4405"/>
                </a:solidFill>
                <a:effectLst/>
              </a:rPr>
              <a:t>ur Vision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  <a:r>
              <a:rPr lang="en-US" sz="2400" b="0" i="0" dirty="0">
                <a:effectLst/>
              </a:rPr>
              <a:t>Immersive, image-based search tool.</a:t>
            </a: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The Project: </a:t>
            </a:r>
            <a:r>
              <a:rPr lang="en-US" sz="2400" b="0" i="0" dirty="0">
                <a:effectLst/>
              </a:rPr>
              <a:t>Input an image of ingredients and get a recipe suggestion!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358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endParaRPr lang="en-US" b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CC09F-F0F9-F06B-B344-AAC561980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10266208" cy="51878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i="0" dirty="0" err="1">
                <a:solidFill>
                  <a:srgbClr val="DC4405"/>
                </a:solidFill>
                <a:effectLst/>
              </a:rPr>
              <a:t>Rokon</a:t>
            </a:r>
            <a:r>
              <a:rPr lang="en-US" sz="2400" b="1" i="0" dirty="0">
                <a:solidFill>
                  <a:srgbClr val="DC4405"/>
                </a:solidFill>
                <a:effectLst/>
              </a:rPr>
              <a:t> and </a:t>
            </a:r>
            <a:r>
              <a:rPr lang="en-US" sz="2400" b="1" i="0" dirty="0" err="1">
                <a:solidFill>
                  <a:srgbClr val="DC4405"/>
                </a:solidFill>
                <a:effectLst/>
              </a:rPr>
              <a:t>Morol</a:t>
            </a:r>
            <a:r>
              <a:rPr lang="en-US" sz="2400" b="1" i="0" dirty="0">
                <a:solidFill>
                  <a:srgbClr val="DC4405"/>
                </a:solidFill>
                <a:effectLst/>
              </a:rPr>
              <a:t> [2021]</a:t>
            </a:r>
            <a:r>
              <a:rPr lang="en-US" sz="2400" b="0" i="0" dirty="0">
                <a:solidFill>
                  <a:srgbClr val="DC4405"/>
                </a:solidFill>
                <a:effectLst/>
              </a:rPr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effectLst/>
              </a:rPr>
              <a:t>Food recipe recommendation based on ingredients detection using deep learning </a:t>
            </a:r>
            <a:endParaRPr lang="en-US" sz="2400" b="0" i="0" dirty="0">
              <a:solidFill>
                <a:srgbClr val="DC4405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sz="2400" b="0" i="0" dirty="0">
                <a:effectLst/>
              </a:rPr>
              <a:t>Used </a:t>
            </a:r>
            <a:r>
              <a:rPr lang="en-US" sz="2400" b="0" i="0" dirty="0" err="1">
                <a:effectLst/>
              </a:rPr>
              <a:t>CNNLeCun</a:t>
            </a:r>
            <a:r>
              <a:rPr lang="en-US" sz="2400" b="0" i="0" dirty="0">
                <a:effectLst/>
              </a:rPr>
              <a:t> for individual ingredient recognition. </a:t>
            </a:r>
          </a:p>
          <a:p>
            <a:pPr lvl="1">
              <a:lnSpc>
                <a:spcPct val="150000"/>
              </a:lnSpc>
            </a:pPr>
            <a:r>
              <a:rPr lang="en-US" sz="2400" b="1" dirty="0"/>
              <a:t>Limitation: </a:t>
            </a:r>
            <a:r>
              <a:rPr lang="en-US" sz="2400" b="0" i="0" dirty="0">
                <a:effectLst/>
              </a:rPr>
              <a:t>Single ingredients only.</a:t>
            </a:r>
          </a:p>
          <a:p>
            <a:pPr lvl="1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783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  <a:endParaRPr lang="en-US" b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CC09F-F0F9-F06B-B344-AAC561980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Salvador et al. [2017]: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Learning cross-modal embeddings for cooking recipes and food images. </a:t>
            </a:r>
            <a:endParaRPr lang="en-US" sz="2400" b="1" i="0" dirty="0">
              <a:solidFill>
                <a:srgbClr val="DC4405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sz="2400" b="0" i="0" dirty="0">
                <a:effectLst/>
              </a:rPr>
              <a:t>Employed deep neural networks, using Recipe1M dataset to associate food images with recipes.</a:t>
            </a:r>
            <a:endParaRPr lang="en-US" sz="2400" b="1" i="0" dirty="0"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sz="2400" b="1" i="0" dirty="0">
                <a:effectLst/>
              </a:rPr>
              <a:t>Limitation: </a:t>
            </a:r>
            <a:r>
              <a:rPr lang="en-US" sz="2400" b="0" i="0" dirty="0">
                <a:effectLst/>
              </a:rPr>
              <a:t>Focuses on whole dish images, not individual ingredients</a:t>
            </a:r>
            <a:r>
              <a:rPr lang="en-US" sz="2400" b="0" i="0" dirty="0">
                <a:solidFill>
                  <a:srgbClr val="D1D5DB"/>
                </a:solidFill>
                <a:effectLst/>
              </a:rPr>
              <a:t>.</a:t>
            </a:r>
            <a:endParaRPr lang="en-US" sz="2400" dirty="0">
              <a:solidFill>
                <a:srgbClr val="D1D5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1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/>
        </p:blipFill>
        <p:spPr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6E1AE-EBF5-5141-5481-B25DA956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b="1" i="0" dirty="0">
                <a:solidFill>
                  <a:srgbClr val="DC4405"/>
                </a:solidFill>
                <a:effectLst/>
                <a:latin typeface="Söhne"/>
              </a:rPr>
              <a:t>“Making searching for recipes seamless and intuitive by using a snap!”</a:t>
            </a:r>
            <a:endParaRPr lang="en-US" sz="3600" b="1" i="0" u="none" strike="noStrike" dirty="0">
              <a:solidFill>
                <a:srgbClr val="DC4405"/>
              </a:solidFill>
              <a:effectLst/>
              <a:latin typeface="Söhne"/>
            </a:endParaRPr>
          </a:p>
          <a:p>
            <a:pPr marL="0" indent="0" algn="just">
              <a:buNone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0" indent="0" algn="just">
              <a:buNone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hallenges:</a:t>
            </a:r>
          </a:p>
          <a:p>
            <a:pPr algn="just"/>
            <a:r>
              <a:rPr lang="en-US" dirty="0">
                <a:solidFill>
                  <a:srgbClr val="374151"/>
                </a:solidFill>
                <a:latin typeface="Söhne"/>
              </a:rPr>
              <a:t>Data collection</a:t>
            </a:r>
          </a:p>
          <a:p>
            <a:pPr algn="just"/>
            <a:r>
              <a:rPr lang="en-US" dirty="0">
                <a:solidFill>
                  <a:srgbClr val="374151"/>
                </a:solidFill>
                <a:latin typeface="Söhne"/>
              </a:rPr>
              <a:t>Image recognition algorithm</a:t>
            </a:r>
          </a:p>
          <a:p>
            <a:pPr algn="just"/>
            <a:r>
              <a:rPr lang="en-US" dirty="0">
                <a:solidFill>
                  <a:srgbClr val="374151"/>
                </a:solidFill>
                <a:latin typeface="Söhne"/>
              </a:rPr>
              <a:t>NLP and information retrieval models</a:t>
            </a:r>
          </a:p>
          <a:p>
            <a:pPr algn="just"/>
            <a:r>
              <a:rPr lang="en-US" dirty="0">
                <a:solidFill>
                  <a:srgbClr val="374151"/>
                </a:solidFill>
                <a:latin typeface="Söhne"/>
              </a:rPr>
              <a:t>User interface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423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A4A845-CB64-FBF0-6737-8CD10695945B}"/>
              </a:ext>
            </a:extLst>
          </p:cNvPr>
          <p:cNvGrpSpPr/>
          <p:nvPr/>
        </p:nvGrpSpPr>
        <p:grpSpPr>
          <a:xfrm>
            <a:off x="1404165" y="906089"/>
            <a:ext cx="10356804" cy="5317151"/>
            <a:chOff x="1404165" y="906089"/>
            <a:chExt cx="10356804" cy="5317151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8E19405-3C91-0CA5-3A40-D6570D0F5FCB}"/>
                </a:ext>
              </a:extLst>
            </p:cNvPr>
            <p:cNvSpPr/>
            <p:nvPr/>
          </p:nvSpPr>
          <p:spPr>
            <a:xfrm>
              <a:off x="1404165" y="4771799"/>
              <a:ext cx="1271239" cy="1451441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11C1109-E260-BD20-D9E8-B480BF6249E6}"/>
                </a:ext>
              </a:extLst>
            </p:cNvPr>
            <p:cNvSpPr/>
            <p:nvPr/>
          </p:nvSpPr>
          <p:spPr>
            <a:xfrm>
              <a:off x="2855528" y="5429011"/>
              <a:ext cx="623442" cy="29412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lternate Process 12">
              <a:extLst>
                <a:ext uri="{FF2B5EF4-FFF2-40B4-BE49-F238E27FC236}">
                  <a16:creationId xmlns:a16="http://schemas.microsoft.com/office/drawing/2014/main" id="{F4D05F82-8424-E356-F893-A3FCA4B73290}"/>
                </a:ext>
              </a:extLst>
            </p:cNvPr>
            <p:cNvSpPr/>
            <p:nvPr/>
          </p:nvSpPr>
          <p:spPr>
            <a:xfrm>
              <a:off x="3693819" y="4952773"/>
              <a:ext cx="2174710" cy="1246601"/>
            </a:xfrm>
            <a:prstGeom prst="flowChartAlternateProcess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Processed Entries</a:t>
              </a:r>
            </a:p>
          </p:txBody>
        </p:sp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7E9D683D-1F41-C52F-192D-3B210D7035CF}"/>
                </a:ext>
              </a:extLst>
            </p:cNvPr>
            <p:cNvSpPr/>
            <p:nvPr/>
          </p:nvSpPr>
          <p:spPr>
            <a:xfrm>
              <a:off x="6065443" y="5429010"/>
              <a:ext cx="623442" cy="29412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 Diagonal Corner Rectangle 29">
              <a:extLst>
                <a:ext uri="{FF2B5EF4-FFF2-40B4-BE49-F238E27FC236}">
                  <a16:creationId xmlns:a16="http://schemas.microsoft.com/office/drawing/2014/main" id="{F04CAF9F-45BC-6CC4-6950-A5E7468FBB10}"/>
                </a:ext>
              </a:extLst>
            </p:cNvPr>
            <p:cNvSpPr/>
            <p:nvPr/>
          </p:nvSpPr>
          <p:spPr>
            <a:xfrm>
              <a:off x="6874225" y="5225441"/>
              <a:ext cx="1940312" cy="701265"/>
            </a:xfrm>
            <a:prstGeom prst="round2DiagRect">
              <a:avLst/>
            </a:prstGeom>
            <a:solidFill>
              <a:srgbClr val="8659A9"/>
            </a:solidFill>
            <a:ln>
              <a:solidFill>
                <a:srgbClr val="8659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Ranking Algorithm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E789E9D-683E-F99F-90A4-34A96FD88F11}"/>
                </a:ext>
              </a:extLst>
            </p:cNvPr>
            <p:cNvGrpSpPr/>
            <p:nvPr/>
          </p:nvGrpSpPr>
          <p:grpSpPr>
            <a:xfrm>
              <a:off x="6803548" y="906089"/>
              <a:ext cx="2174710" cy="4163068"/>
              <a:chOff x="8277720" y="350794"/>
              <a:chExt cx="2174710" cy="416306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A5A74D-3CD3-5126-AA53-657A28D0B13D}"/>
                  </a:ext>
                </a:extLst>
              </p:cNvPr>
              <p:cNvGrpSpPr/>
              <p:nvPr/>
            </p:nvGrpSpPr>
            <p:grpSpPr>
              <a:xfrm>
                <a:off x="8277720" y="350794"/>
                <a:ext cx="2174710" cy="3605575"/>
                <a:chOff x="1120809" y="1877013"/>
                <a:chExt cx="2174710" cy="3605575"/>
              </a:xfrm>
            </p:grpSpPr>
            <p:sp>
              <p:nvSpPr>
                <p:cNvPr id="15" name="Alternate Process 14">
                  <a:extLst>
                    <a:ext uri="{FF2B5EF4-FFF2-40B4-BE49-F238E27FC236}">
                      <a16:creationId xmlns:a16="http://schemas.microsoft.com/office/drawing/2014/main" id="{40463276-CB2D-CA18-E045-2A685C5DB618}"/>
                    </a:ext>
                  </a:extLst>
                </p:cNvPr>
                <p:cNvSpPr/>
                <p:nvPr/>
              </p:nvSpPr>
              <p:spPr>
                <a:xfrm>
                  <a:off x="1120809" y="1877013"/>
                  <a:ext cx="2174710" cy="567574"/>
                </a:xfrm>
                <a:prstGeom prst="flowChartAlternateProcess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Input Image</a:t>
                  </a:r>
                </a:p>
              </p:txBody>
            </p:sp>
            <p:sp>
              <p:nvSpPr>
                <p:cNvPr id="18" name="Alternate Process 17">
                  <a:extLst>
                    <a:ext uri="{FF2B5EF4-FFF2-40B4-BE49-F238E27FC236}">
                      <a16:creationId xmlns:a16="http://schemas.microsoft.com/office/drawing/2014/main" id="{69552B2A-C59D-1E76-9908-7378624492D3}"/>
                    </a:ext>
                  </a:extLst>
                </p:cNvPr>
                <p:cNvSpPr/>
                <p:nvPr/>
              </p:nvSpPr>
              <p:spPr>
                <a:xfrm>
                  <a:off x="1120809" y="4915014"/>
                  <a:ext cx="2174710" cy="567574"/>
                </a:xfrm>
                <a:prstGeom prst="flowChartAlternateProcess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Search Query</a:t>
                  </a:r>
                </a:p>
              </p:txBody>
            </p:sp>
            <p:sp>
              <p:nvSpPr>
                <p:cNvPr id="4" name="Right Arrow 3">
                  <a:extLst>
                    <a:ext uri="{FF2B5EF4-FFF2-40B4-BE49-F238E27FC236}">
                      <a16:creationId xmlns:a16="http://schemas.microsoft.com/office/drawing/2014/main" id="{E647A124-5711-C396-AF4F-826847A4D153}"/>
                    </a:ext>
                  </a:extLst>
                </p:cNvPr>
                <p:cNvSpPr/>
                <p:nvPr/>
              </p:nvSpPr>
              <p:spPr>
                <a:xfrm rot="5400000">
                  <a:off x="2004865" y="2598257"/>
                  <a:ext cx="406598" cy="29412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Right Arrow 27">
                  <a:extLst>
                    <a:ext uri="{FF2B5EF4-FFF2-40B4-BE49-F238E27FC236}">
                      <a16:creationId xmlns:a16="http://schemas.microsoft.com/office/drawing/2014/main" id="{B694EE3D-4E39-D1F4-62DB-9112C0CD0753}"/>
                    </a:ext>
                  </a:extLst>
                </p:cNvPr>
                <p:cNvSpPr/>
                <p:nvPr/>
              </p:nvSpPr>
              <p:spPr>
                <a:xfrm rot="5400000">
                  <a:off x="1969992" y="4448629"/>
                  <a:ext cx="476343" cy="29412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" name="Alternate Process 30">
                  <a:extLst>
                    <a:ext uri="{FF2B5EF4-FFF2-40B4-BE49-F238E27FC236}">
                      <a16:creationId xmlns:a16="http://schemas.microsoft.com/office/drawing/2014/main" id="{8D056187-B21C-7604-7C72-836691EDE90D}"/>
                    </a:ext>
                  </a:extLst>
                </p:cNvPr>
                <p:cNvSpPr/>
                <p:nvPr/>
              </p:nvSpPr>
              <p:spPr>
                <a:xfrm>
                  <a:off x="1120809" y="3029769"/>
                  <a:ext cx="2174710" cy="1246601"/>
                </a:xfrm>
                <a:prstGeom prst="flowChartAlternateProcess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Google</a:t>
                  </a:r>
                </a:p>
                <a:p>
                  <a:pPr algn="ctr"/>
                  <a:r>
                    <a:rPr lang="en-US" dirty="0"/>
                    <a:t>Cloud Vision</a:t>
                  </a:r>
                </a:p>
                <a:p>
                  <a:pPr algn="ctr"/>
                  <a:r>
                    <a:rPr lang="en-US" dirty="0"/>
                    <a:t>API</a:t>
                  </a:r>
                </a:p>
              </p:txBody>
            </p:sp>
          </p:grpSp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AAB9CBE5-D826-35E2-CEF8-F94FEFC97606}"/>
                  </a:ext>
                </a:extLst>
              </p:cNvPr>
              <p:cNvSpPr/>
              <p:nvPr/>
            </p:nvSpPr>
            <p:spPr>
              <a:xfrm rot="5400000">
                <a:off x="9126902" y="4128628"/>
                <a:ext cx="476343" cy="2941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78AF92-AA5B-32C0-7A62-2ED1C9C7710E}"/>
                </a:ext>
              </a:extLst>
            </p:cNvPr>
            <p:cNvGrpSpPr/>
            <p:nvPr/>
          </p:nvGrpSpPr>
          <p:grpSpPr>
            <a:xfrm>
              <a:off x="10153493" y="2221542"/>
              <a:ext cx="914400" cy="1311955"/>
              <a:chOff x="9990082" y="2682145"/>
              <a:chExt cx="914400" cy="1311955"/>
            </a:xfrm>
          </p:grpSpPr>
          <p:pic>
            <p:nvPicPr>
              <p:cNvPr id="14" name="Graphic 13" descr="Man with solid fill">
                <a:extLst>
                  <a:ext uri="{FF2B5EF4-FFF2-40B4-BE49-F238E27FC236}">
                    <a16:creationId xmlns:a16="http://schemas.microsoft.com/office/drawing/2014/main" id="{CB153772-0613-AC75-3EE8-38544CD968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990082" y="268214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28A3ED-9E66-E459-DA74-A07E18869220}"/>
                  </a:ext>
                </a:extLst>
              </p:cNvPr>
              <p:cNvSpPr txBox="1"/>
              <p:nvPr/>
            </p:nvSpPr>
            <p:spPr>
              <a:xfrm>
                <a:off x="10128124" y="3624768"/>
                <a:ext cx="638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User</a:t>
                </a:r>
              </a:p>
            </p:txBody>
          </p:sp>
        </p:grpSp>
        <p:sp>
          <p:nvSpPr>
            <p:cNvPr id="19" name="Alternate Process 18">
              <a:extLst>
                <a:ext uri="{FF2B5EF4-FFF2-40B4-BE49-F238E27FC236}">
                  <a16:creationId xmlns:a16="http://schemas.microsoft.com/office/drawing/2014/main" id="{CF3EFF18-7F1E-006A-5DC3-26BF7542B9D9}"/>
                </a:ext>
              </a:extLst>
            </p:cNvPr>
            <p:cNvSpPr/>
            <p:nvPr/>
          </p:nvSpPr>
          <p:spPr>
            <a:xfrm>
              <a:off x="9586259" y="5292286"/>
              <a:ext cx="2174710" cy="567574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Results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FCC2D51F-4491-66AC-6C35-08507E26F9DF}"/>
                </a:ext>
              </a:extLst>
            </p:cNvPr>
            <p:cNvSpPr/>
            <p:nvPr/>
          </p:nvSpPr>
          <p:spPr>
            <a:xfrm>
              <a:off x="8906039" y="5417390"/>
              <a:ext cx="623442" cy="29412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7CCE044-D2C3-596F-9238-548894D50925}"/>
                </a:ext>
              </a:extLst>
            </p:cNvPr>
            <p:cNvSpPr/>
            <p:nvPr/>
          </p:nvSpPr>
          <p:spPr>
            <a:xfrm rot="16200000">
              <a:off x="9807299" y="4274984"/>
              <a:ext cx="1606788" cy="29412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Bent-Up Arrow 22">
              <a:extLst>
                <a:ext uri="{FF2B5EF4-FFF2-40B4-BE49-F238E27FC236}">
                  <a16:creationId xmlns:a16="http://schemas.microsoft.com/office/drawing/2014/main" id="{E0846E6A-64ED-92F4-B1EF-21EC918CA912}"/>
                </a:ext>
              </a:extLst>
            </p:cNvPr>
            <p:cNvSpPr/>
            <p:nvPr/>
          </p:nvSpPr>
          <p:spPr>
            <a:xfrm rot="16200000">
              <a:off x="9356239" y="809202"/>
              <a:ext cx="1093852" cy="1540901"/>
            </a:xfrm>
            <a:prstGeom prst="bentUpArrow">
              <a:avLst>
                <a:gd name="adj1" fmla="val 12616"/>
                <a:gd name="adj2" fmla="val 13132"/>
                <a:gd name="adj3" fmla="val 15712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96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GoogleCloud</a:t>
            </a:r>
            <a:r>
              <a:rPr lang="en-US" dirty="0"/>
              <a:t> Vision API Overview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/>
        </p:blipFill>
        <p:spPr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368308-F8DB-C71B-209C-F8F30FE8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i="0" dirty="0">
                <a:solidFill>
                  <a:srgbClr val="DC4405"/>
                </a:solidFill>
                <a:effectLst/>
              </a:rPr>
              <a:t>What is Google Cloud Vision API?</a:t>
            </a:r>
            <a:endParaRPr lang="en-US" b="0" i="0" dirty="0">
              <a:solidFill>
                <a:srgbClr val="DC4405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en-US" b="1" i="0" dirty="0">
                <a:solidFill>
                  <a:srgbClr val="DC4405"/>
                </a:solidFill>
                <a:effectLst/>
              </a:rPr>
              <a:t>Key Features</a:t>
            </a:r>
            <a:r>
              <a:rPr lang="en-US" b="0" i="0" dirty="0">
                <a:solidFill>
                  <a:srgbClr val="DC4405"/>
                </a:solidFill>
                <a:effectLst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2000" b="1" i="0" dirty="0">
                <a:effectLst/>
              </a:rPr>
              <a:t>Image Labeling</a:t>
            </a:r>
            <a:endParaRPr lang="en-US" sz="2000" b="0" i="0" dirty="0">
              <a:effectLst/>
            </a:endParaRPr>
          </a:p>
          <a:p>
            <a:pPr lvl="1">
              <a:lnSpc>
                <a:spcPct val="110000"/>
              </a:lnSpc>
            </a:pPr>
            <a:r>
              <a:rPr lang="en-US" sz="2000" b="1" i="0" dirty="0">
                <a:effectLst/>
              </a:rPr>
              <a:t>Optical Character Recognition (OCR)</a:t>
            </a:r>
            <a:endParaRPr lang="en-US" sz="2000" b="0" i="0" dirty="0">
              <a:effectLst/>
            </a:endParaRPr>
          </a:p>
          <a:p>
            <a:pPr lvl="1">
              <a:lnSpc>
                <a:spcPct val="110000"/>
              </a:lnSpc>
            </a:pPr>
            <a:r>
              <a:rPr lang="en-US" sz="2000" b="1" i="0" dirty="0">
                <a:effectLst/>
              </a:rPr>
              <a:t>Object Detection</a:t>
            </a:r>
            <a:endParaRPr lang="en-US" sz="2000" b="0" i="0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b="1" i="0" dirty="0">
                <a:solidFill>
                  <a:srgbClr val="DC4405"/>
                </a:solidFill>
                <a:effectLst/>
              </a:rPr>
              <a:t>Our Application</a:t>
            </a:r>
            <a:r>
              <a:rPr lang="en-US" b="0" i="0" dirty="0">
                <a:solidFill>
                  <a:srgbClr val="DC4405"/>
                </a:solidFill>
                <a:effectLst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2000" b="1" i="0" dirty="0">
                <a:effectLst/>
              </a:rPr>
              <a:t>Image recognition</a:t>
            </a:r>
            <a:endParaRPr lang="en-US" sz="2000" b="0" i="0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b="1" i="0" dirty="0">
                <a:solidFill>
                  <a:srgbClr val="DC4405"/>
                </a:solidFill>
                <a:effectLst/>
              </a:rPr>
              <a:t>Benefits</a:t>
            </a:r>
            <a:r>
              <a:rPr lang="en-US" b="0" i="0" dirty="0">
                <a:solidFill>
                  <a:srgbClr val="DC4405"/>
                </a:solidFill>
                <a:effectLst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n-US" sz="2000" b="1" i="0" dirty="0">
                <a:effectLst/>
              </a:rPr>
              <a:t>Efficient</a:t>
            </a:r>
            <a:r>
              <a:rPr lang="en-US" sz="2000" b="0" i="0" dirty="0">
                <a:effectLst/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en-US" sz="2000" b="1" i="0" dirty="0">
                <a:effectLst/>
              </a:rPr>
              <a:t>Accurate</a:t>
            </a:r>
            <a:endParaRPr lang="en-US" sz="20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795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Retrieval Process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/>
        </p:blipFill>
        <p:spPr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1EDA247-255E-8EC7-202B-9B7663C6ACFB}"/>
              </a:ext>
            </a:extLst>
          </p:cNvPr>
          <p:cNvGrpSpPr/>
          <p:nvPr/>
        </p:nvGrpSpPr>
        <p:grpSpPr>
          <a:xfrm>
            <a:off x="956992" y="1573803"/>
            <a:ext cx="10611296" cy="4447507"/>
            <a:chOff x="956992" y="1573803"/>
            <a:chExt cx="10611296" cy="4447507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0B98944-90B4-2181-B22E-159131EC11CE}"/>
                </a:ext>
              </a:extLst>
            </p:cNvPr>
            <p:cNvSpPr/>
            <p:nvPr/>
          </p:nvSpPr>
          <p:spPr>
            <a:xfrm>
              <a:off x="3046628" y="1573803"/>
              <a:ext cx="2818929" cy="3325576"/>
            </a:xfrm>
            <a:prstGeom prst="rect">
              <a:avLst/>
            </a:prstGeom>
            <a:ln w="5715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5F5F9F9-6ABF-33C2-89C8-A1988855C795}"/>
                </a:ext>
              </a:extLst>
            </p:cNvPr>
            <p:cNvSpPr txBox="1"/>
            <p:nvPr/>
          </p:nvSpPr>
          <p:spPr>
            <a:xfrm>
              <a:off x="3548581" y="1645113"/>
              <a:ext cx="1819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Preprocessing</a:t>
              </a:r>
            </a:p>
          </p:txBody>
        </p:sp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B05622A3-95BB-6BD9-B4D3-9A74C089CCDE}"/>
                </a:ext>
              </a:extLst>
            </p:cNvPr>
            <p:cNvGrpSpPr/>
            <p:nvPr/>
          </p:nvGrpSpPr>
          <p:grpSpPr>
            <a:xfrm>
              <a:off x="3278022" y="2322359"/>
              <a:ext cx="2333392" cy="414684"/>
              <a:chOff x="333341" y="86360"/>
              <a:chExt cx="4666783" cy="885600"/>
            </a:xfrm>
          </p:grpSpPr>
          <p:sp>
            <p:nvSpPr>
              <p:cNvPr id="1039" name="Rounded Rectangle 1038">
                <a:extLst>
                  <a:ext uri="{FF2B5EF4-FFF2-40B4-BE49-F238E27FC236}">
                    <a16:creationId xmlns:a16="http://schemas.microsoft.com/office/drawing/2014/main" id="{21F448B2-F851-36BA-63C0-AB49FDFC9D68}"/>
                  </a:ext>
                </a:extLst>
              </p:cNvPr>
              <p:cNvSpPr/>
              <p:nvPr/>
            </p:nvSpPr>
            <p:spPr>
              <a:xfrm>
                <a:off x="333341" y="86360"/>
                <a:ext cx="4666783" cy="885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40" name="Rounded Rectangle 4">
                <a:extLst>
                  <a:ext uri="{FF2B5EF4-FFF2-40B4-BE49-F238E27FC236}">
                    <a16:creationId xmlns:a16="http://schemas.microsoft.com/office/drawing/2014/main" id="{FD552B65-3CFB-31F9-4E4C-9B26D665D3B1}"/>
                  </a:ext>
                </a:extLst>
              </p:cNvPr>
              <p:cNvSpPr txBox="1"/>
              <p:nvPr/>
            </p:nvSpPr>
            <p:spPr>
              <a:xfrm>
                <a:off x="376572" y="129591"/>
                <a:ext cx="4580321" cy="799138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6393" tIns="0" rIns="176393" bIns="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 baseline="0" dirty="0"/>
                  <a:t>Tokenization</a:t>
                </a:r>
                <a:endParaRPr lang="en-US" kern="1200" dirty="0"/>
              </a:p>
            </p:txBody>
          </p: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181F1CBC-BBC8-398A-D532-1ADA885F8793}"/>
                </a:ext>
              </a:extLst>
            </p:cNvPr>
            <p:cNvGrpSpPr/>
            <p:nvPr/>
          </p:nvGrpSpPr>
          <p:grpSpPr>
            <a:xfrm>
              <a:off x="3291461" y="3177787"/>
              <a:ext cx="2333392" cy="414684"/>
              <a:chOff x="333341" y="1447160"/>
              <a:chExt cx="4666783" cy="885600"/>
            </a:xfrm>
          </p:grpSpPr>
          <p:sp>
            <p:nvSpPr>
              <p:cNvPr id="1042" name="Rounded Rectangle 1041">
                <a:extLst>
                  <a:ext uri="{FF2B5EF4-FFF2-40B4-BE49-F238E27FC236}">
                    <a16:creationId xmlns:a16="http://schemas.microsoft.com/office/drawing/2014/main" id="{E4A4CA67-682A-D8FA-4405-9214574A16FD}"/>
                  </a:ext>
                </a:extLst>
              </p:cNvPr>
              <p:cNvSpPr/>
              <p:nvPr/>
            </p:nvSpPr>
            <p:spPr>
              <a:xfrm>
                <a:off x="333341" y="1447160"/>
                <a:ext cx="4666783" cy="885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2451115"/>
                  <a:satOff val="-3409"/>
                  <a:lumOff val="-1307"/>
                  <a:alphaOff val="0"/>
                </a:schemeClr>
              </a:fillRef>
              <a:effectRef idx="2">
                <a:schemeClr val="accent5">
                  <a:hueOff val="-2451115"/>
                  <a:satOff val="-3409"/>
                  <a:lumOff val="-130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43" name="Rounded Rectangle 6">
                <a:extLst>
                  <a:ext uri="{FF2B5EF4-FFF2-40B4-BE49-F238E27FC236}">
                    <a16:creationId xmlns:a16="http://schemas.microsoft.com/office/drawing/2014/main" id="{B903A745-606B-4ABE-EF11-3902BF9A1756}"/>
                  </a:ext>
                </a:extLst>
              </p:cNvPr>
              <p:cNvSpPr txBox="1"/>
              <p:nvPr/>
            </p:nvSpPr>
            <p:spPr>
              <a:xfrm>
                <a:off x="376572" y="1490391"/>
                <a:ext cx="4580321" cy="79913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6393" tIns="0" rIns="176393" bIns="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 baseline="0" dirty="0"/>
                  <a:t>Stop-word Removal</a:t>
                </a:r>
                <a:endParaRPr lang="en-US" kern="1200" dirty="0"/>
              </a:p>
            </p:txBody>
          </p:sp>
        </p:grp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4D0E6C7A-1636-61B1-F8DF-D0034E48F5A3}"/>
                </a:ext>
              </a:extLst>
            </p:cNvPr>
            <p:cNvGrpSpPr/>
            <p:nvPr/>
          </p:nvGrpSpPr>
          <p:grpSpPr>
            <a:xfrm>
              <a:off x="3289397" y="4072417"/>
              <a:ext cx="2333392" cy="414684"/>
              <a:chOff x="333341" y="2807960"/>
              <a:chExt cx="4666783" cy="885600"/>
            </a:xfrm>
            <a:solidFill>
              <a:srgbClr val="8659A9"/>
            </a:solidFill>
          </p:grpSpPr>
          <p:sp>
            <p:nvSpPr>
              <p:cNvPr id="1045" name="Rounded Rectangle 1044">
                <a:extLst>
                  <a:ext uri="{FF2B5EF4-FFF2-40B4-BE49-F238E27FC236}">
                    <a16:creationId xmlns:a16="http://schemas.microsoft.com/office/drawing/2014/main" id="{EDD28463-BE3D-F407-FD30-4988B69FCBFF}"/>
                  </a:ext>
                </a:extLst>
              </p:cNvPr>
              <p:cNvSpPr/>
              <p:nvPr/>
            </p:nvSpPr>
            <p:spPr>
              <a:xfrm>
                <a:off x="333341" y="2807960"/>
                <a:ext cx="4666783" cy="885600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4902230"/>
                  <a:satOff val="-6819"/>
                  <a:lumOff val="-2615"/>
                  <a:alphaOff val="0"/>
                </a:schemeClr>
              </a:fillRef>
              <a:effectRef idx="2">
                <a:schemeClr val="accent5">
                  <a:hueOff val="-4902230"/>
                  <a:satOff val="-6819"/>
                  <a:lumOff val="-2615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46" name="Rounded Rectangle 8">
                <a:extLst>
                  <a:ext uri="{FF2B5EF4-FFF2-40B4-BE49-F238E27FC236}">
                    <a16:creationId xmlns:a16="http://schemas.microsoft.com/office/drawing/2014/main" id="{48FE6C7C-BE8E-542A-5CBD-1166C16BFEA6}"/>
                  </a:ext>
                </a:extLst>
              </p:cNvPr>
              <p:cNvSpPr txBox="1"/>
              <p:nvPr/>
            </p:nvSpPr>
            <p:spPr>
              <a:xfrm>
                <a:off x="376572" y="2851191"/>
                <a:ext cx="4580321" cy="7991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6393" tIns="0" rIns="176393" bIns="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 baseline="0"/>
                  <a:t>Lemmatization</a:t>
                </a:r>
                <a:endParaRPr lang="en-US" kern="1200"/>
              </a:p>
            </p:txBody>
          </p:sp>
        </p:grpSp>
        <p:sp>
          <p:nvSpPr>
            <p:cNvPr id="1050" name="Can 1049">
              <a:extLst>
                <a:ext uri="{FF2B5EF4-FFF2-40B4-BE49-F238E27FC236}">
                  <a16:creationId xmlns:a16="http://schemas.microsoft.com/office/drawing/2014/main" id="{8904CD02-30FF-4022-407A-A13C1A2753A6}"/>
                </a:ext>
              </a:extLst>
            </p:cNvPr>
            <p:cNvSpPr/>
            <p:nvPr/>
          </p:nvSpPr>
          <p:spPr>
            <a:xfrm>
              <a:off x="956992" y="2795314"/>
              <a:ext cx="1334544" cy="1099322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Database</a:t>
              </a: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48901F0C-F41A-8674-A95B-BF73275D22C0}"/>
                </a:ext>
              </a:extLst>
            </p:cNvPr>
            <p:cNvSpPr/>
            <p:nvPr/>
          </p:nvSpPr>
          <p:spPr>
            <a:xfrm>
              <a:off x="7178848" y="1997636"/>
              <a:ext cx="2818929" cy="2229271"/>
            </a:xfrm>
            <a:prstGeom prst="rect">
              <a:avLst/>
            </a:prstGeom>
            <a:ln w="57150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D87231E3-928D-56FA-0E4B-603E5D9B96C6}"/>
                </a:ext>
              </a:extLst>
            </p:cNvPr>
            <p:cNvSpPr txBox="1"/>
            <p:nvPr/>
          </p:nvSpPr>
          <p:spPr>
            <a:xfrm>
              <a:off x="7381892" y="2086745"/>
              <a:ext cx="2412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Ranking Algorithm</a:t>
              </a:r>
            </a:p>
          </p:txBody>
        </p: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C4F1EDD3-198F-A9F2-F2B9-ACA4C80A5E05}"/>
                </a:ext>
              </a:extLst>
            </p:cNvPr>
            <p:cNvGrpSpPr/>
            <p:nvPr/>
          </p:nvGrpSpPr>
          <p:grpSpPr>
            <a:xfrm>
              <a:off x="7469118" y="3351090"/>
              <a:ext cx="2333392" cy="414684"/>
              <a:chOff x="333341" y="1447160"/>
              <a:chExt cx="4666783" cy="885600"/>
            </a:xfrm>
          </p:grpSpPr>
          <p:sp>
            <p:nvSpPr>
              <p:cNvPr id="1057" name="Rounded Rectangle 1056">
                <a:extLst>
                  <a:ext uri="{FF2B5EF4-FFF2-40B4-BE49-F238E27FC236}">
                    <a16:creationId xmlns:a16="http://schemas.microsoft.com/office/drawing/2014/main" id="{DF10AFB7-BCC1-2391-1327-26FA68816D1D}"/>
                  </a:ext>
                </a:extLst>
              </p:cNvPr>
              <p:cNvSpPr/>
              <p:nvPr/>
            </p:nvSpPr>
            <p:spPr>
              <a:xfrm>
                <a:off x="333341" y="1447160"/>
                <a:ext cx="4666783" cy="885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2451115"/>
                  <a:satOff val="-3409"/>
                  <a:lumOff val="-1307"/>
                  <a:alphaOff val="0"/>
                </a:schemeClr>
              </a:fillRef>
              <a:effectRef idx="2">
                <a:schemeClr val="accent5">
                  <a:hueOff val="-2451115"/>
                  <a:satOff val="-3409"/>
                  <a:lumOff val="-130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58" name="Rounded Rectangle 6">
                <a:extLst>
                  <a:ext uri="{FF2B5EF4-FFF2-40B4-BE49-F238E27FC236}">
                    <a16:creationId xmlns:a16="http://schemas.microsoft.com/office/drawing/2014/main" id="{E8C9807E-0488-B62D-DEBD-27F8190135F4}"/>
                  </a:ext>
                </a:extLst>
              </p:cNvPr>
              <p:cNvSpPr txBox="1"/>
              <p:nvPr/>
            </p:nvSpPr>
            <p:spPr>
              <a:xfrm>
                <a:off x="376573" y="1490391"/>
                <a:ext cx="4580321" cy="7991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6393" tIns="0" rIns="176393" bIns="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 baseline="0" dirty="0"/>
                  <a:t>Cosine Similarity</a:t>
                </a:r>
                <a:endParaRPr lang="en-US" kern="1200" dirty="0"/>
              </a:p>
            </p:txBody>
          </p:sp>
        </p:grp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1F344A82-7D2D-8A15-818F-99873A66B5DE}"/>
                </a:ext>
              </a:extLst>
            </p:cNvPr>
            <p:cNvGrpSpPr/>
            <p:nvPr/>
          </p:nvGrpSpPr>
          <p:grpSpPr>
            <a:xfrm>
              <a:off x="7490733" y="2455734"/>
              <a:ext cx="2333392" cy="414684"/>
              <a:chOff x="333341" y="2807960"/>
              <a:chExt cx="4666783" cy="885600"/>
            </a:xfrm>
          </p:grpSpPr>
          <p:sp>
            <p:nvSpPr>
              <p:cNvPr id="1048" name="Rounded Rectangle 1047">
                <a:extLst>
                  <a:ext uri="{FF2B5EF4-FFF2-40B4-BE49-F238E27FC236}">
                    <a16:creationId xmlns:a16="http://schemas.microsoft.com/office/drawing/2014/main" id="{647859CC-B4DB-0290-F262-9B84BA6C6848}"/>
                  </a:ext>
                </a:extLst>
              </p:cNvPr>
              <p:cNvSpPr/>
              <p:nvPr/>
            </p:nvSpPr>
            <p:spPr>
              <a:xfrm>
                <a:off x="333341" y="2807960"/>
                <a:ext cx="4666783" cy="885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4902230"/>
                  <a:satOff val="-6819"/>
                  <a:lumOff val="-2615"/>
                  <a:alphaOff val="0"/>
                </a:schemeClr>
              </a:fillRef>
              <a:effectRef idx="2">
                <a:schemeClr val="accent5">
                  <a:hueOff val="-4902230"/>
                  <a:satOff val="-6819"/>
                  <a:lumOff val="-2615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49" name="Rounded Rectangle 8">
                <a:extLst>
                  <a:ext uri="{FF2B5EF4-FFF2-40B4-BE49-F238E27FC236}">
                    <a16:creationId xmlns:a16="http://schemas.microsoft.com/office/drawing/2014/main" id="{FC9A736F-B3C4-8420-E439-027F8D2984AA}"/>
                  </a:ext>
                </a:extLst>
              </p:cNvPr>
              <p:cNvSpPr txBox="1"/>
              <p:nvPr/>
            </p:nvSpPr>
            <p:spPr>
              <a:xfrm>
                <a:off x="376572" y="2851191"/>
                <a:ext cx="4580321" cy="79913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6393" tIns="0" rIns="176393" bIns="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kern="1200" baseline="0" dirty="0"/>
                  <a:t>Word2Vec</a:t>
                </a:r>
                <a:endParaRPr lang="en-US" kern="1200" dirty="0"/>
              </a:p>
            </p:txBody>
          </p:sp>
        </p:grpSp>
        <p:cxnSp>
          <p:nvCxnSpPr>
            <p:cNvPr id="1064" name="Straight Arrow Connector 1063">
              <a:extLst>
                <a:ext uri="{FF2B5EF4-FFF2-40B4-BE49-F238E27FC236}">
                  <a16:creationId xmlns:a16="http://schemas.microsoft.com/office/drawing/2014/main" id="{40E4B7CF-C25B-CD07-E94D-6BA1B2589F36}"/>
                </a:ext>
              </a:extLst>
            </p:cNvPr>
            <p:cNvCxnSpPr>
              <a:cxnSpLocks/>
              <a:endCxn id="1054" idx="1"/>
            </p:cNvCxnSpPr>
            <p:nvPr/>
          </p:nvCxnSpPr>
          <p:spPr>
            <a:xfrm>
              <a:off x="5932633" y="3112272"/>
              <a:ext cx="124621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8" name="Picture 2" descr="Recipe Icon Images - Free Download on Freepik">
              <a:extLst>
                <a:ext uri="{FF2B5EF4-FFF2-40B4-BE49-F238E27FC236}">
                  <a16:creationId xmlns:a16="http://schemas.microsoft.com/office/drawing/2014/main" id="{1A564B76-A47D-CB83-FA42-4D92CC9F28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5977" y="2626115"/>
              <a:ext cx="972311" cy="972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68E89DB7-BB6F-2C30-5313-F7BFBAECD58D}"/>
                </a:ext>
              </a:extLst>
            </p:cNvPr>
            <p:cNvCxnSpPr>
              <a:stCxn id="1054" idx="3"/>
              <a:endCxn id="1068" idx="1"/>
            </p:cNvCxnSpPr>
            <p:nvPr/>
          </p:nvCxnSpPr>
          <p:spPr>
            <a:xfrm flipV="1">
              <a:off x="9997777" y="3112271"/>
              <a:ext cx="598200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>
              <a:extLst>
                <a:ext uri="{FF2B5EF4-FFF2-40B4-BE49-F238E27FC236}">
                  <a16:creationId xmlns:a16="http://schemas.microsoft.com/office/drawing/2014/main" id="{0BFA5F85-F8B7-56FA-53B2-037DE86A6B04}"/>
                </a:ext>
              </a:extLst>
            </p:cNvPr>
            <p:cNvCxnSpPr>
              <a:stCxn id="1039" idx="2"/>
              <a:endCxn id="1043" idx="0"/>
            </p:cNvCxnSpPr>
            <p:nvPr/>
          </p:nvCxnSpPr>
          <p:spPr>
            <a:xfrm>
              <a:off x="4444718" y="2737043"/>
              <a:ext cx="13440" cy="46098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>
              <a:extLst>
                <a:ext uri="{FF2B5EF4-FFF2-40B4-BE49-F238E27FC236}">
                  <a16:creationId xmlns:a16="http://schemas.microsoft.com/office/drawing/2014/main" id="{0088914D-5B26-8DE8-52AB-D947040426BC}"/>
                </a:ext>
              </a:extLst>
            </p:cNvPr>
            <p:cNvCxnSpPr>
              <a:stCxn id="1042" idx="2"/>
              <a:endCxn id="1045" idx="0"/>
            </p:cNvCxnSpPr>
            <p:nvPr/>
          </p:nvCxnSpPr>
          <p:spPr>
            <a:xfrm flipH="1">
              <a:off x="4456093" y="3592471"/>
              <a:ext cx="2064" cy="4799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>
              <a:extLst>
                <a:ext uri="{FF2B5EF4-FFF2-40B4-BE49-F238E27FC236}">
                  <a16:creationId xmlns:a16="http://schemas.microsoft.com/office/drawing/2014/main" id="{25D41649-D46E-BAFF-B326-84FC9EAEF4D1}"/>
                </a:ext>
              </a:extLst>
            </p:cNvPr>
            <p:cNvCxnSpPr>
              <a:cxnSpLocks/>
            </p:cNvCxnSpPr>
            <p:nvPr/>
          </p:nvCxnSpPr>
          <p:spPr>
            <a:xfrm>
              <a:off x="8657429" y="2887049"/>
              <a:ext cx="1" cy="4320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Arrow Connector 1084">
              <a:extLst>
                <a:ext uri="{FF2B5EF4-FFF2-40B4-BE49-F238E27FC236}">
                  <a16:creationId xmlns:a16="http://schemas.microsoft.com/office/drawing/2014/main" id="{CB779259-62A0-6407-5079-3511AF80A8CA}"/>
                </a:ext>
              </a:extLst>
            </p:cNvPr>
            <p:cNvCxnSpPr>
              <a:cxnSpLocks/>
            </p:cNvCxnSpPr>
            <p:nvPr/>
          </p:nvCxnSpPr>
          <p:spPr>
            <a:xfrm>
              <a:off x="2291536" y="3348264"/>
              <a:ext cx="74480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9B7399-ED17-BF96-5ABB-E992915E469F}"/>
                </a:ext>
              </a:extLst>
            </p:cNvPr>
            <p:cNvGrpSpPr/>
            <p:nvPr/>
          </p:nvGrpSpPr>
          <p:grpSpPr>
            <a:xfrm>
              <a:off x="7247965" y="5139411"/>
              <a:ext cx="2818928" cy="881899"/>
              <a:chOff x="333341" y="1447160"/>
              <a:chExt cx="4666783" cy="885600"/>
            </a:xfrm>
            <a:solidFill>
              <a:schemeClr val="accent2"/>
            </a:solidFill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95F0F87-BDF7-D59A-5638-C6B22890EA1A}"/>
                  </a:ext>
                </a:extLst>
              </p:cNvPr>
              <p:cNvSpPr/>
              <p:nvPr/>
            </p:nvSpPr>
            <p:spPr>
              <a:xfrm>
                <a:off x="333341" y="1447160"/>
                <a:ext cx="4666783" cy="885600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-2451115"/>
                  <a:satOff val="-3409"/>
                  <a:lumOff val="-1307"/>
                  <a:alphaOff val="0"/>
                </a:schemeClr>
              </a:fillRef>
              <a:effectRef idx="2">
                <a:schemeClr val="accent5">
                  <a:hueOff val="-2451115"/>
                  <a:satOff val="-3409"/>
                  <a:lumOff val="-130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" name="Rounded Rectangle 6">
                <a:extLst>
                  <a:ext uri="{FF2B5EF4-FFF2-40B4-BE49-F238E27FC236}">
                    <a16:creationId xmlns:a16="http://schemas.microsoft.com/office/drawing/2014/main" id="{F33E633D-17F0-95E8-916F-98A19F9EE2CE}"/>
                  </a:ext>
                </a:extLst>
              </p:cNvPr>
              <p:cNvSpPr txBox="1"/>
              <p:nvPr/>
            </p:nvSpPr>
            <p:spPr>
              <a:xfrm>
                <a:off x="376573" y="1490391"/>
                <a:ext cx="4580321" cy="79913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6393" tIns="0" rIns="176393" bIns="0" numCol="1" spcCol="1270" anchor="ctr" anchorCtr="0">
                <a:noAutofit/>
              </a:bodyPr>
              <a:lstStyle/>
              <a:p>
                <a:pPr marL="0" lvl="0" indent="0" algn="ctr" defTabSz="1333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dirty="0"/>
                  <a:t>Processed Search Query</a:t>
                </a:r>
                <a:endParaRPr lang="en-US" kern="1200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7E51C7-92EF-CB44-BD3D-51143C48E3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12" y="4334151"/>
              <a:ext cx="0" cy="56522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8324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04D-7AFE-F17A-8E3A-97FC758A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Overview – Pre-Processing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4E1113-8B78-750F-49D4-1D6331C06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157"/>
          <a:stretch/>
        </p:blipFill>
        <p:spPr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368308-F8DB-C71B-209C-F8F30FE8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236" y="1380931"/>
            <a:ext cx="9879564" cy="518782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Tokenization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Input: "The quick brown fox jumps over the lazy dog."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Output: ["The", "quick", "brown", "fox", "jumps", "over", "the", "lazy", "dog."]</a:t>
            </a: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Stop-word Removal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Input: "The quick brown fox jumps over the lazy dog."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Output: ["quick", "brown", "fox", "jumps", "lazy", "dog."]</a:t>
            </a:r>
            <a:endParaRPr lang="en-US" sz="2400" b="1" i="0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rgbClr val="DC4405"/>
                </a:solidFill>
                <a:effectLst/>
              </a:rPr>
              <a:t>Lemmatization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Input: "The quick brown fox jumps over the lazy dog."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Output: ["The", "quick", "brown", "fox", "jump", "over", "the", "lazy", "dog."]</a:t>
            </a:r>
            <a:endParaRPr lang="en-US" sz="24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00097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1257&quot;&gt;&lt;object type=&quot;3&quot; unique_id=&quot;11746&quot;&gt;&lt;property id=&quot;20148&quot; value=&quot;5&quot;/&gt;&lt;property id=&quot;20300&quot; value=&quot;Slide 1&quot;/&gt;&lt;property id=&quot;20307&quot; value=&quot;265&quot;/&gt;&lt;/object&gt;&lt;object type=&quot;3&quot; unique_id=&quot;11747&quot;&gt;&lt;property id=&quot;20148&quot; value=&quot;5&quot;/&gt;&lt;property id=&quot;20300&quot; value=&quot;Slide 2 - &amp;quot;TITLE OF YOUR PRESENTATION&amp;quot;&quot;/&gt;&lt;property id=&quot;20307&quot; value=&quot;266&quot;/&gt;&lt;/object&gt;&lt;object type=&quot;3&quot; unique_id=&quot;11887&quot;&gt;&lt;property id=&quot;20148&quot; value=&quot;5&quot;/&gt;&lt;property id=&quot;20300&quot; value=&quot;Slide 3 - &amp;quot;Title for Single Column Slide&amp;quot;&quot;/&gt;&lt;property id=&quot;20307&quot; value=&quot;267&quot;/&gt;&lt;/object&gt;&lt;object type=&quot;3&quot; unique_id=&quot;11915&quot;&gt;&lt;property id=&quot;20148&quot; value=&quot;5&quot;/&gt;&lt;property id=&quot;20300&quot; value=&quot;Slide 4 - &amp;quot;Title for Single Column Slide&amp;quot;&quot;/&gt;&lt;property id=&quot;20307&quot; value=&quot;268&quot;/&gt;&lt;/object&gt;&lt;object type=&quot;3&quot; unique_id=&quot;11916&quot;&gt;&lt;property id=&quot;20148&quot; value=&quot;5&quot;/&gt;&lt;property id=&quot;20300&quot; value=&quot;Slide 5 - &amp;quot;Title of Three Major Concepts&amp;quot;&quot;/&gt;&lt;property id=&quot;20307&quot; value=&quot;269&quot;/&gt;&lt;/object&gt;&lt;object type=&quot;3&quot; unique_id=&quot;11966&quot;&gt;&lt;property id=&quot;20148&quot; value=&quot;5&quot;/&gt;&lt;property id=&quot;20300&quot; value=&quot;Slide 6 - &amp;quot;Title of Three Major Concepts&amp;quot;&quot;/&gt;&lt;property id=&quot;20307&quot; value=&quot;270&quot;/&gt;&lt;/object&gt;&lt;object type=&quot;3&quot; unique_id=&quot;11967&quot;&gt;&lt;property id=&quot;20148&quot; value=&quot;5&quot;/&gt;&lt;property id=&quot;20300&quot; value=&quot;Slide 7 - &amp;quot;Transition To Next Section&amp;quot;&quot;/&gt;&lt;property id=&quot;20307&quot; value=&quot;271&quot;/&gt;&lt;/object&gt;&lt;object type=&quot;3&quot; unique_id=&quot;11968&quot;&gt;&lt;property id=&quot;20148&quot; value=&quot;5&quot;/&gt;&lt;property id=&quot;20300&quot; value=&quot;Slide 8 - &amp;quot;A Vertical Picture is Worth a Thousand Words&amp;quot;&quot;/&gt;&lt;property id=&quot;20307&quot; value=&quot;272&quot;/&gt;&lt;/object&gt;&lt;object type=&quot;3&quot; unique_id=&quot;12109&quot;&gt;&lt;property id=&quot;20148&quot; value=&quot;5&quot;/&gt;&lt;property id=&quot;20300&quot; value=&quot;Slide 9 - &amp;quot;A Vertical Picture is Worth a Thousand Words&amp;quot;&quot;/&gt;&lt;property id=&quot;20307&quot; value=&quot;273&quot;/&gt;&lt;/object&gt;&lt;object type=&quot;3&quot; unique_id=&quot;12110&quot;&gt;&lt;property id=&quot;20148&quot; value=&quot;5&quot;/&gt;&lt;property id=&quot;20300&quot; value=&quot;Slide 10 - &amp;quot;A Horizontal Image&amp;quot;&quot;/&gt;&lt;property id=&quot;20307&quot; value=&quot;274&quot;/&gt;&lt;/object&gt;&lt;object type=&quot;3&quot; unique_id=&quot;12111&quot;&gt;&lt;property id=&quot;20148&quot; value=&quot;5&quot;/&gt;&lt;property id=&quot;20300&quot; value=&quot;Slide 11 - &amp;quot;A Horizontal Image&amp;quot;&quot;/&gt;&lt;property id=&quot;20307&quot; value=&quot;275&quot;/&gt;&lt;/object&gt;&lt;object type=&quot;3&quot; unique_id=&quot;12112&quot;&gt;&lt;property id=&quot;20148&quot; value=&quot;5&quot;/&gt;&lt;property id=&quot;20300&quot; value=&quot;Slide 12 - &amp;quot;Title for Three Column Slide with Icons&amp;quot;&quot;/&gt;&lt;property id=&quot;20307&quot; value=&quot;276&quot;/&gt;&lt;/object&gt;&lt;object type=&quot;3&quot; unique_id=&quot;12113&quot;&gt;&lt;property id=&quot;20148&quot; value=&quot;5&quot;/&gt;&lt;property id=&quot;20300&quot; value=&quot;Slide 13 - &amp;quot;Title for Three Column Slide&amp;quot;&quot;/&gt;&lt;property id=&quot;20307&quot; value=&quot;277&quot;/&gt;&lt;/object&gt;&lt;object type=&quot;3&quot; unique_id=&quot;12114&quot;&gt;&lt;property id=&quot;20148&quot; value=&quot;5&quot;/&gt;&lt;property id=&quot;20300&quot; value=&quot;Slide 14 - &amp;quot;Three Columns Without Icons&amp;quot;&quot;/&gt;&lt;property id=&quot;20307&quot; value=&quot;278&quot;/&gt;&lt;/object&gt;&lt;object type=&quot;3&quot; unique_id=&quot;12664&quot;&gt;&lt;property id=&quot;20148&quot; value=&quot;5&quot;/&gt;&lt;property id=&quot;20300&quot; value=&quot;Slide 15 - &amp;quot;Three Columns Without Icons&amp;quot;&quot;/&gt;&lt;property id=&quot;20307&quot; value=&quot;279&quot;/&gt;&lt;/object&gt;&lt;object type=&quot;3&quot; unique_id=&quot;12665&quot;&gt;&lt;property id=&quot;20148&quot; value=&quot;5&quot;/&gt;&lt;property id=&quot;20300&quot; value=&quot;Slide 16 - &amp;quot;Title for Two Column Slide&amp;quot;&quot;/&gt;&lt;property id=&quot;20307&quot; value=&quot;280&quot;/&gt;&lt;/object&gt;&lt;object type=&quot;3&quot; unique_id=&quot;12666&quot;&gt;&lt;property id=&quot;20148&quot; value=&quot;5&quot;/&gt;&lt;property id=&quot;20300&quot; value=&quot;Slide 17 - &amp;quot;Title for Two Column Slide&amp;quot;&quot;/&gt;&lt;property id=&quot;20307&quot; value=&quot;281&quot;/&gt;&lt;/object&gt;&lt;object type=&quot;3&quot; unique_id=&quot;12667&quot;&gt;&lt;property id=&quot;20148&quot; value=&quot;5&quot;/&gt;&lt;property id=&quot;20300&quot; value=&quot;Slide 18&quot;/&gt;&lt;property id=&quot;20307&quot; value=&quot;282&quot;/&gt;&lt;/object&gt;&lt;object type=&quot;3&quot; unique_id=&quot;12668&quot;&gt;&lt;property id=&quot;20148&quot; value=&quot;5&quot;/&gt;&lt;property id=&quot;20300&quot; value=&quot;Slide 19&quot;/&gt;&lt;property id=&quot;20307&quot; value=&quot;283&quot;/&gt;&lt;/object&gt;&lt;object type=&quot;3&quot; unique_id=&quot;12669&quot;&gt;&lt;property id=&quot;20148&quot; value=&quot;5&quot;/&gt;&lt;property id=&quot;20300&quot; value=&quot;Slide 20&quot;/&gt;&lt;property id=&quot;20307&quot; value=&quot;284&quot;/&gt;&lt;/object&gt;&lt;object type=&quot;3&quot; unique_id=&quot;12670&quot;&gt;&lt;property id=&quot;20148&quot; value=&quot;5&quot;/&gt;&lt;property id=&quot;20300&quot; value=&quot;Slide 21&quot;/&gt;&lt;property id=&quot;20307&quot; value=&quot;285&quot;/&gt;&lt;/object&gt;&lt;object type=&quot;3&quot; unique_id=&quot;12671&quot;&gt;&lt;property id=&quot;20148&quot; value=&quot;5&quot;/&gt;&lt;property id=&quot;20300&quot; value=&quot;Slide 22&quot;/&gt;&lt;property id=&quot;20307&quot; value=&quot;286&quot;/&gt;&lt;/object&gt;&lt;object type=&quot;3&quot; unique_id=&quot;12672&quot;&gt;&lt;property id=&quot;20148&quot; value=&quot;5&quot;/&gt;&lt;property id=&quot;20300&quot; value=&quot;Slide 23&quot;/&gt;&lt;property id=&quot;20307&quot; value=&quot;287&quot;/&gt;&lt;/object&gt;&lt;object type=&quot;3&quot; unique_id=&quot;12673&quot;&gt;&lt;property id=&quot;20148&quot; value=&quot;5&quot;/&gt;&lt;property id=&quot;20300&quot; value=&quot;Slide 24&quot;/&gt;&lt;property id=&quot;20307&quot; value=&quot;288&quot;/&gt;&lt;/object&gt;&lt;object type=&quot;3&quot; unique_id=&quot;12674&quot;&gt;&lt;property id=&quot;20148&quot; value=&quot;5&quot;/&gt;&lt;property id=&quot;20300&quot; value=&quot;Slide 25&quot;/&gt;&lt;property id=&quot;20307&quot; value=&quot;289&quot;/&gt;&lt;/object&gt;&lt;object type=&quot;3&quot; unique_id=&quot;12675&quot;&gt;&lt;property id=&quot;20148&quot; value=&quot;5&quot;/&gt;&lt;property id=&quot;20300&quot; value=&quot;Slide 26 - &amp;quot;Title for Quantifiable Figures&amp;quot;&quot;/&gt;&lt;property id=&quot;20307&quot; value=&quot;290&quot;/&gt;&lt;/object&gt;&lt;object type=&quot;3&quot; unique_id=&quot;12676&quot;&gt;&lt;property id=&quot;20148&quot; value=&quot;5&quot;/&gt;&lt;property id=&quot;20300&quot; value=&quot;Slide 27 - &amp;quot;Timeline Title&amp;quot;&quot;/&gt;&lt;property id=&quot;20307&quot; value=&quot;291&quot;/&gt;&lt;/object&gt;&lt;object type=&quot;3&quot; unique_id=&quot;12677&quot;&gt;&lt;property id=&quot;20148&quot; value=&quot;5&quot;/&gt;&lt;property id=&quot;20300&quot; value=&quot;Slide 28 - &amp;quot;Timeline Title&amp;quot;&quot;/&gt;&lt;property id=&quot;20307&quot; value=&quot;292&quot;/&gt;&lt;/object&gt;&lt;object type=&quot;3&quot; unique_id=&quot;12678&quot;&gt;&lt;property id=&quot;20148&quot; value=&quot;5&quot;/&gt;&lt;property id=&quot;20300&quot; value=&quot;Slide 29 - &amp;quot;Timeline Title&amp;quot;&quot;/&gt;&lt;property id=&quot;20307&quot; value=&quot;293&quot;/&gt;&lt;/object&gt;&lt;object type=&quot;3&quot; unique_id=&quot;12679&quot;&gt;&lt;property id=&quot;20148&quot; value=&quot;5&quot;/&gt;&lt;property id=&quot;20300&quot; value=&quot;Slide 30 - &amp;quot;Timeline Title&amp;quot;&quot;/&gt;&lt;property id=&quot;20307&quot; value=&quot;294&quot;/&gt;&lt;/object&gt;&lt;object type=&quot;3&quot; unique_id=&quot;12680&quot;&gt;&lt;property id=&quot;20148&quot; value=&quot;5&quot;/&gt;&lt;property id=&quot;20300&quot; value=&quot;Slide 31 - &amp;quot;Citations&amp;quot;&quot;/&gt;&lt;property id=&quot;20307&quot; value=&quot;295&quot;/&gt;&lt;/object&gt;&lt;object type=&quot;3&quot; unique_id=&quot;12681&quot;&gt;&lt;property id=&quot;20148&quot; value=&quot;5&quot;/&gt;&lt;property id=&quot;20300&quot; value=&quot;Slide 32 - &amp;quot;THANK YOU&amp;quot;&quot;/&gt;&lt;property id=&quot;20307&quot; value=&quot;296&quot;/&gt;&lt;/object&gt;&lt;object type=&quot;3&quot; unique_id=&quot;12682&quot;&gt;&lt;property id=&quot;20148&quot; value=&quot;5&quot;/&gt;&lt;property id=&quot;20300&quot; value=&quot;Slide 33&quot;/&gt;&lt;property id=&quot;20307&quot; value=&quot;297&quot;/&gt;&lt;/object&gt;&lt;object type=&quot;3&quot; unique_id=&quot;12683&quot;&gt;&lt;property id=&quot;20148&quot; value=&quot;5&quot;/&gt;&lt;property id=&quot;20300&quot; value=&quot;Slide 34&quot;/&gt;&lt;property id=&quot;20307&quot; value=&quot;298&quot;/&gt;&lt;/object&gt;&lt;/object&gt;&lt;object type=&quot;8&quot; unique_id=&quot;1126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Verdana"/>
        <a:ea typeface=""/>
        <a:cs typeface=""/>
      </a:majorFont>
      <a:minorFont>
        <a:latin typeface="Gill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1155</Words>
  <Application>Microsoft Macintosh PowerPoint</Application>
  <PresentationFormat>Widescreen</PresentationFormat>
  <Paragraphs>190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Gill Sans</vt:lpstr>
      <vt:lpstr>Söhne</vt:lpstr>
      <vt:lpstr>Times</vt:lpstr>
      <vt:lpstr>Verdana</vt:lpstr>
      <vt:lpstr>Office Theme</vt:lpstr>
      <vt:lpstr>Image-Based Recipe Suggestion Engine</vt:lpstr>
      <vt:lpstr>Motivation</vt:lpstr>
      <vt:lpstr>Related Work</vt:lpstr>
      <vt:lpstr>Related Work</vt:lpstr>
      <vt:lpstr>Problem Statement</vt:lpstr>
      <vt:lpstr>Solution Architecture</vt:lpstr>
      <vt:lpstr>GoogleCloud Vision API Overview</vt:lpstr>
      <vt:lpstr>Retrieval Process</vt:lpstr>
      <vt:lpstr>Algorithm Overview – Pre-Processing</vt:lpstr>
      <vt:lpstr>Algorithm Overview – Ranking Algorithm</vt:lpstr>
      <vt:lpstr>Recipe Database</vt:lpstr>
      <vt:lpstr>Experiments– Input Images</vt:lpstr>
      <vt:lpstr>Evaluation Metrics</vt:lpstr>
      <vt:lpstr>Experiments– Outputs</vt:lpstr>
      <vt:lpstr>Experiments– Outputs</vt:lpstr>
      <vt:lpstr>Experiments– Outputs</vt:lpstr>
      <vt:lpstr>Summary &amp; Conclusion</vt:lpstr>
      <vt:lpstr>Future Work</vt:lpstr>
      <vt:lpstr>THANK YOU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Client Services</dc:creator>
  <cp:lastModifiedBy>Amandeep Singh Chabada</cp:lastModifiedBy>
  <cp:revision>115</cp:revision>
  <dcterms:created xsi:type="dcterms:W3CDTF">2017-12-19T21:24:25Z</dcterms:created>
  <dcterms:modified xsi:type="dcterms:W3CDTF">2023-07-21T21:06:58Z</dcterms:modified>
</cp:coreProperties>
</file>